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87"/>
  </p:notesMasterIdLst>
  <p:handoutMasterIdLst>
    <p:handoutMasterId r:id="rId88"/>
  </p:handoutMasterIdLst>
  <p:sldIdLst>
    <p:sldId id="354" r:id="rId2"/>
    <p:sldId id="396" r:id="rId3"/>
    <p:sldId id="496" r:id="rId4"/>
    <p:sldId id="505" r:id="rId5"/>
    <p:sldId id="478" r:id="rId6"/>
    <p:sldId id="497" r:id="rId7"/>
    <p:sldId id="498" r:id="rId8"/>
    <p:sldId id="460" r:id="rId9"/>
    <p:sldId id="470" r:id="rId10"/>
    <p:sldId id="504" r:id="rId11"/>
    <p:sldId id="461" r:id="rId12"/>
    <p:sldId id="466" r:id="rId13"/>
    <p:sldId id="499" r:id="rId14"/>
    <p:sldId id="493" r:id="rId15"/>
    <p:sldId id="494" r:id="rId16"/>
    <p:sldId id="452" r:id="rId17"/>
    <p:sldId id="453" r:id="rId18"/>
    <p:sldId id="457" r:id="rId19"/>
    <p:sldId id="454" r:id="rId20"/>
    <p:sldId id="458" r:id="rId21"/>
    <p:sldId id="459" r:id="rId22"/>
    <p:sldId id="490" r:id="rId23"/>
    <p:sldId id="492" r:id="rId24"/>
    <p:sldId id="485" r:id="rId25"/>
    <p:sldId id="571" r:id="rId26"/>
    <p:sldId id="487" r:id="rId27"/>
    <p:sldId id="491" r:id="rId28"/>
    <p:sldId id="524" r:id="rId29"/>
    <p:sldId id="555" r:id="rId30"/>
    <p:sldId id="525" r:id="rId31"/>
    <p:sldId id="527" r:id="rId32"/>
    <p:sldId id="556" r:id="rId33"/>
    <p:sldId id="565" r:id="rId34"/>
    <p:sldId id="566" r:id="rId35"/>
    <p:sldId id="567" r:id="rId36"/>
    <p:sldId id="568" r:id="rId37"/>
    <p:sldId id="529" r:id="rId38"/>
    <p:sldId id="530" r:id="rId39"/>
    <p:sldId id="531" r:id="rId40"/>
    <p:sldId id="532" r:id="rId41"/>
    <p:sldId id="534" r:id="rId42"/>
    <p:sldId id="535" r:id="rId43"/>
    <p:sldId id="536" r:id="rId44"/>
    <p:sldId id="537" r:id="rId45"/>
    <p:sldId id="569" r:id="rId46"/>
    <p:sldId id="570" r:id="rId47"/>
    <p:sldId id="572" r:id="rId48"/>
    <p:sldId id="573" r:id="rId49"/>
    <p:sldId id="576" r:id="rId50"/>
    <p:sldId id="469" r:id="rId51"/>
    <p:sldId id="609" r:id="rId52"/>
    <p:sldId id="516" r:id="rId53"/>
    <p:sldId id="515" r:id="rId54"/>
    <p:sldId id="511" r:id="rId55"/>
    <p:sldId id="510" r:id="rId56"/>
    <p:sldId id="582" r:id="rId57"/>
    <p:sldId id="512" r:id="rId58"/>
    <p:sldId id="583" r:id="rId59"/>
    <p:sldId id="495" r:id="rId60"/>
    <p:sldId id="513" r:id="rId61"/>
    <p:sldId id="584" r:id="rId62"/>
    <p:sldId id="585" r:id="rId63"/>
    <p:sldId id="586" r:id="rId64"/>
    <p:sldId id="587" r:id="rId65"/>
    <p:sldId id="514" r:id="rId66"/>
    <p:sldId id="577" r:id="rId67"/>
    <p:sldId id="610" r:id="rId68"/>
    <p:sldId id="393" r:id="rId69"/>
    <p:sldId id="539" r:id="rId70"/>
    <p:sldId id="540" r:id="rId71"/>
    <p:sldId id="588" r:id="rId72"/>
    <p:sldId id="517" r:id="rId73"/>
    <p:sldId id="521" r:id="rId74"/>
    <p:sldId id="589" r:id="rId75"/>
    <p:sldId id="590" r:id="rId76"/>
    <p:sldId id="500" r:id="rId77"/>
    <p:sldId id="501" r:id="rId78"/>
    <p:sldId id="502" r:id="rId79"/>
    <p:sldId id="522" r:id="rId80"/>
    <p:sldId id="574" r:id="rId81"/>
    <p:sldId id="575" r:id="rId82"/>
    <p:sldId id="578" r:id="rId83"/>
    <p:sldId id="541" r:id="rId84"/>
    <p:sldId id="542" r:id="rId85"/>
    <p:sldId id="608" r:id="rId8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936" y="51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F9B0BB5-C2DD-2008-B26D-6A4C148115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A5CFA0-5DBE-A75E-220D-79A9E8DD84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7AF5ADFB-27A9-4278-87AD-A80CC9FC4F39}" type="datetimeFigureOut">
              <a:rPr lang="zh-CN" altLang="en-US"/>
              <a:pPr>
                <a:defRPr/>
              </a:pPr>
              <a:t>2024/5/10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F8D296-2F5F-3F53-A681-04415D8A44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458043-F46A-5828-40D1-FBCAE8C111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5891277-96B3-4AEB-849C-3348CF75929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705868FA-E7B0-39EB-9D68-817D96E9E3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7E30444A-4D73-6FBC-1A78-C337CAC8024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47A6842D-0D73-1DBC-BED0-D30151C7B4F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AD5000E2-F238-7D70-55E7-63AD0E025D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68DE0E57-2B36-5895-14EA-EEE9B9948BB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724E001E-1F14-5B26-8F60-F22E776ACA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fld id="{23F6D754-EDA0-4F27-8A01-9F60C8ABF87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3C95862A-9025-6326-7C43-2579304171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EEEA02D8-CDC0-2F0C-9C30-B8B2CB22D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92FBE814-F5A8-80FB-23F6-7C6B033B9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0F7AC6E-CC9B-4E42-B9B0-DDEC5285364F}" type="slidenum">
              <a:rPr lang="en-US" altLang="zh-CN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7AAB30AC-387F-6FAA-E28F-90B7063112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D946C11A-553C-99F4-1674-521515634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83A0D016-13B8-6633-5E23-FF5C3F4C6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916107C-7C48-405F-AE16-777585FAACAF}" type="slidenum">
              <a:rPr lang="en-US" altLang="zh-CN"/>
              <a:pPr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E5FEBE4B-8C21-E24C-EB58-2F658B8037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33E844BD-8BCE-B13B-C752-9E9FB7A78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2A520ED8-B660-A25D-74B4-5DE1F28BB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92442A8-BC43-426D-B3B5-9AB7EE0F65AC}" type="slidenum">
              <a:rPr lang="en-US" altLang="zh-CN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700CC783-8F14-BAF0-ADB9-8C8EEBDE8F2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AB6E7E9-9F22-4AFE-B419-4425ECE7CA55}" type="datetime1">
              <a:rPr lang="zh-CN" altLang="en-US" smtClean="0"/>
              <a:pPr>
                <a:spcBef>
                  <a:spcPct val="0"/>
                </a:spcBef>
              </a:pPr>
              <a:t>2024/5/10</a:t>
            </a:fld>
            <a:endParaRPr lang="en-US" altLang="zh-CN"/>
          </a:p>
        </p:txBody>
      </p:sp>
      <p:sp>
        <p:nvSpPr>
          <p:cNvPr id="16387" name="Rectangle 7">
            <a:extLst>
              <a:ext uri="{FF2B5EF4-FFF2-40B4-BE49-F238E27FC236}">
                <a16:creationId xmlns:a16="http://schemas.microsoft.com/office/drawing/2014/main" id="{77C3BAA3-3AE0-7CC7-6E7A-91AA25B0B3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6413600-7602-4B72-B00C-039832025E14}" type="slidenum">
              <a:rPr lang="en-US" altLang="zh-CN"/>
              <a:pPr>
                <a:spcBef>
                  <a:spcPct val="0"/>
                </a:spcBef>
              </a:pPr>
              <a:t>28</a:t>
            </a:fld>
            <a:endParaRPr lang="en-US" altLang="zh-CN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1F144A60-3565-6C98-FE82-E770BF35D4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9" name="Rectangle 3">
            <a:extLst>
              <a:ext uri="{FF2B5EF4-FFF2-40B4-BE49-F238E27FC236}">
                <a16:creationId xmlns:a16="http://schemas.microsoft.com/office/drawing/2014/main" id="{CB2AE140-678D-91D3-E608-03D0F56A48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23075D61-4CD0-287B-6645-3F3FF9439B1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B0519B0-E5D4-4344-BCA3-209C02E1DF78}" type="datetime1">
              <a:rPr lang="zh-CN" altLang="en-US" smtClean="0"/>
              <a:pPr>
                <a:spcBef>
                  <a:spcPct val="0"/>
                </a:spcBef>
              </a:pPr>
              <a:t>2024/5/10</a:t>
            </a:fld>
            <a:endParaRPr lang="en-US" altLang="zh-CN"/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2D2E80F2-74B2-C717-F7DD-2ADD3BE4D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D4F0265-25CD-4636-8A21-A4783F1FFD15}" type="slidenum">
              <a:rPr lang="en-US" altLang="zh-CN"/>
              <a:pPr>
                <a:spcBef>
                  <a:spcPct val="0"/>
                </a:spcBef>
              </a:pPr>
              <a:t>39</a:t>
            </a:fld>
            <a:endParaRPr lang="en-US" altLang="zh-CN"/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9BA36C37-5FAA-CF2E-BECA-3CE0E37DC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2DC41A6C-1D07-C493-AB42-B8F86E899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6B81DBF5-DFD5-88DD-3690-D164C303B9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4FB0FE7F-B075-F591-F5AA-6E98D42D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04BC73DF-4827-80D3-6D25-625E7AACA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3637615-B0D6-4A27-9009-4D33737ED676}" type="slidenum">
              <a:rPr lang="en-US" altLang="zh-CN"/>
              <a:pPr>
                <a:spcBef>
                  <a:spcPct val="0"/>
                </a:spcBef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4182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59F1D1EC-219C-B6A4-F44D-0CF20C678F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AA062117-196B-B7F6-810B-72B1B0D9E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1A0549B5-DC08-ED9F-B21F-F0D166580E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C2F614F-0132-4538-925D-B811481FAFE3}" type="slidenum">
              <a:rPr lang="en-US" altLang="zh-CN"/>
              <a:pPr>
                <a:spcBef>
                  <a:spcPct val="0"/>
                </a:spcBef>
              </a:pPr>
              <a:t>75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A739C9-228F-9051-F972-5BCCBC8D494E}"/>
              </a:ext>
            </a:extLst>
          </p:cNvPr>
          <p:cNvSpPr/>
          <p:nvPr/>
        </p:nvSpPr>
        <p:spPr>
          <a:xfrm>
            <a:off x="685800" y="3197225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67FB30A-888E-D6B2-759A-47F622DF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7894FD3-C5CD-42F7-2064-B825A525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5EEE90D-492A-D7C9-F007-D41C55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7EFE21-1AAD-46E2-8EC0-1345439E05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87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9CD1483-3FD8-F7B7-E979-C8CCB57BC863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FBBA2DE-F60C-5248-09F8-B0D5744F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5C66BD2-A3FF-31B1-293B-2E61D3AC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70A5F4-C180-733C-8629-0090E521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97863C-CAA1-4303-BBF0-01177CEFE6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211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BCF050-0AA0-AFB2-1513-5CE96D38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8E088-E483-88B6-55A6-7966FEA8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5D98F0-CDB3-A675-3CAC-3C9AFE70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2C7ACE-9906-4DB6-B926-F3E35678F1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2381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18" y="188913"/>
            <a:ext cx="8229307" cy="6334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347" y="1600201"/>
            <a:ext cx="4044293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2361" y="1600201"/>
            <a:ext cx="4044292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53DBCCD-BBAD-38A6-5F60-6E0382F11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10A1D72-3546-5803-B68C-6599F4C6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D72F165-3BC5-8B96-CE50-789C9B7E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2157D2-C3B3-4101-8FBA-DBF1207C2E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12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8D3AF0-94FE-9B0C-DE6B-BDCBB74A92BD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2A245B7-7946-4446-7217-E9B16BF6C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C27A631-0FB9-CE3B-36C1-7BBCF8E8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F455E32-EFAC-B6B8-4BFF-4394496E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F4501-BBC4-4F96-8ACA-2AB1D1B18F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033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14F043-0A22-AC61-B82B-7457F3815B4C}"/>
              </a:ext>
            </a:extLst>
          </p:cNvPr>
          <p:cNvSpPr/>
          <p:nvPr/>
        </p:nvSpPr>
        <p:spPr>
          <a:xfrm>
            <a:off x="685800" y="3143250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B41CAE3-650B-A990-4580-C69F9FF92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84C33C2-839F-D286-EDF5-4F7EEFA2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3B8611C-1610-5086-AB92-4E50F13D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43425D-6CDF-4929-A273-9209A7FA80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8014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0E8C9EB-2E76-AE46-E5D4-F675D26A07B5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70D9CB9A-A6C7-63F5-7D10-4E7D348F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132C48B2-8D41-BD64-7CA2-FC196806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A0AEC294-027B-47DD-2685-882F62D5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32089-4849-471A-99A5-CB6F47D3D4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70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EA262A5-FE1F-9AC1-3D44-674B01B3A8C3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E5507DCD-EC36-6DC3-FC0E-EA73B96F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3B29B2EA-0DA2-0B4C-E53B-942B13E5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87E828A2-9858-1E96-6573-CDE41429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A4842-8C9A-4E32-A509-4792074818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28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F1DB675-8A6D-E26F-2085-13CAFFE913AF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F36B2991-7D88-F1E8-FE61-4B680DAA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9E8A134-8500-CF0A-4505-AAE5E5C2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F2CB7AD-28C4-3FCE-3730-0F1C354D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443CF-FB2C-4FA4-9876-0B1DD7AF4A1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717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1846F8A-9923-F078-10AB-07907061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AB40BA91-5EDC-20D5-A1B0-68BBB914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E7E37C8-1A33-488F-DFE0-61146E90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3ABC76-142A-4D73-A85D-6CB1B64CE5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05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CE24C08-AF1F-227F-81F1-C4C3BA8F6E73}"/>
              </a:ext>
            </a:extLst>
          </p:cNvPr>
          <p:cNvSpPr/>
          <p:nvPr/>
        </p:nvSpPr>
        <p:spPr>
          <a:xfrm>
            <a:off x="2786063" y="1054100"/>
            <a:ext cx="5903912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1FDCF2FF-CCCE-A08B-EE08-72569AC00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B5A4604E-5B85-B700-BD16-3AB9A355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3FD8DA17-F5A5-A27C-C0A5-B3D86F21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217304-7CB2-4D70-8BE6-4DC824A01F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546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9097C2E-5987-2130-0767-A2A78F5C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2F52670-22C5-1056-52CC-3B458901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3F9EDA2-84FA-2680-790A-280D79C8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288FEF-FB3E-4146-A7E7-16E52BD5D6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680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2A2A17D-85C1-BE13-4E76-C542688B65C5}"/>
              </a:ext>
            </a:extLst>
          </p:cNvPr>
          <p:cNvSpPr/>
          <p:nvPr/>
        </p:nvSpPr>
        <p:spPr>
          <a:xfrm>
            <a:off x="0" y="6678613"/>
            <a:ext cx="9144000" cy="1793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27" name="标题占位符 1">
            <a:extLst>
              <a:ext uri="{FF2B5EF4-FFF2-40B4-BE49-F238E27FC236}">
                <a16:creationId xmlns:a16="http://schemas.microsoft.com/office/drawing/2014/main" id="{9DC76E6D-267D-308E-D759-35F97F13CA4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文本占位符 2">
            <a:extLst>
              <a:ext uri="{FF2B5EF4-FFF2-40B4-BE49-F238E27FC236}">
                <a16:creationId xmlns:a16="http://schemas.microsoft.com/office/drawing/2014/main" id="{4578A288-D010-251B-06AA-80149EB5F0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269AE-4A6A-1FD5-4EFA-9C8E75E86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6E8D53-7E19-35D7-FA1D-DBA57E700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83720-3809-59C7-B831-0DA8DBC74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  <a:noFill/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100">
                <a:solidFill>
                  <a:srgbClr val="D08D2C"/>
                </a:solidFill>
              </a:defRPr>
            </a:lvl1pPr>
          </a:lstStyle>
          <a:p>
            <a:fld id="{E378D0FC-8723-4979-9020-DA5DF2EB239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F3502B-2456-3900-44EF-B423933A8262}"/>
              </a:ext>
            </a:extLst>
          </p:cNvPr>
          <p:cNvSpPr/>
          <p:nvPr/>
        </p:nvSpPr>
        <p:spPr>
          <a:xfrm>
            <a:off x="0" y="0"/>
            <a:ext cx="9144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7" r:id="rId1"/>
    <p:sldLayoutId id="2147484618" r:id="rId2"/>
    <p:sldLayoutId id="2147484619" r:id="rId3"/>
    <p:sldLayoutId id="2147484620" r:id="rId4"/>
    <p:sldLayoutId id="2147484621" r:id="rId5"/>
    <p:sldLayoutId id="2147484622" r:id="rId6"/>
    <p:sldLayoutId id="2147484599" r:id="rId7"/>
    <p:sldLayoutId id="2147484623" r:id="rId8"/>
    <p:sldLayoutId id="2147484600" r:id="rId9"/>
    <p:sldLayoutId id="2147484624" r:id="rId10"/>
    <p:sldLayoutId id="2147484601" r:id="rId11"/>
    <p:sldLayoutId id="214748460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pitchFamily="34" charset="0"/>
          <a:ea typeface="华文中宋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pitchFamily="34" charset="0"/>
          <a:ea typeface="华文中宋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pitchFamily="34" charset="0"/>
          <a:ea typeface="华文中宋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pitchFamily="34" charset="0"/>
          <a:ea typeface="华文中宋" pitchFamily="2" charset="-122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ß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Þ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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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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4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zh.wikipedia.org/wiki/%E8%88%9B%E5%B2%A1%E5%AF%8C%E5%A3%AB%E9%9B%84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6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>
            <a:extLst>
              <a:ext uri="{FF2B5EF4-FFF2-40B4-BE49-F238E27FC236}">
                <a16:creationId xmlns:a16="http://schemas.microsoft.com/office/drawing/2014/main" id="{010E54E7-B92C-1CBA-60AC-22765D8D9EE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76375" y="3716338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dirty="0">
                <a:solidFill>
                  <a:srgbClr val="0070C0"/>
                </a:solidFill>
              </a:rPr>
              <a:t>颜露新 钟胜</a:t>
            </a:r>
            <a:endParaRPr lang="en-US" altLang="zh-CN" dirty="0">
              <a:solidFill>
                <a:srgbClr val="0070C0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sz="2800" dirty="0">
                <a:solidFill>
                  <a:srgbClr val="0070C0"/>
                </a:solidFill>
              </a:rPr>
              <a:t>人工智能与自动化学院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altLang="zh-CN" sz="2800" dirty="0">
                <a:solidFill>
                  <a:srgbClr val="0070C0"/>
                </a:solidFill>
              </a:rPr>
              <a:t>2024</a:t>
            </a:r>
            <a:r>
              <a:rPr lang="zh-CN" altLang="en-US" sz="2800" dirty="0">
                <a:solidFill>
                  <a:srgbClr val="0070C0"/>
                </a:solidFill>
              </a:rPr>
              <a:t>年春季</a:t>
            </a:r>
            <a:endParaRPr lang="zh-CN" altLang="zh-CN" sz="2800" dirty="0">
              <a:solidFill>
                <a:srgbClr val="0070C0"/>
              </a:solidFill>
            </a:endParaRPr>
          </a:p>
        </p:txBody>
      </p:sp>
      <p:sp>
        <p:nvSpPr>
          <p:cNvPr id="23556" name="Rectangle 11">
            <a:extLst>
              <a:ext uri="{FF2B5EF4-FFF2-40B4-BE49-F238E27FC236}">
                <a16:creationId xmlns:a16="http://schemas.microsoft.com/office/drawing/2014/main" id="{3D10FB04-8FB0-F075-DEE3-85393CFB9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7C9C6B-F1B5-424A-B285-FF345A29D674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D586A-EF01-2643-9F37-F3DF6E648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125538"/>
            <a:ext cx="77724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ill Sans MT" pitchFamily="34" charset="0"/>
                <a:ea typeface="华文中宋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ill Sans MT" pitchFamily="34" charset="0"/>
                <a:ea typeface="华文中宋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ill Sans MT" pitchFamily="34" charset="0"/>
                <a:ea typeface="华文中宋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ill Sans MT" pitchFamily="34" charset="0"/>
                <a:ea typeface="华文中宋" pitchFamily="2" charset="-122"/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计算机组成与嵌入式系统</a:t>
            </a:r>
            <a:b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第十章  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DSP</a:t>
            </a:r>
            <a:r>
              <a:rPr lang="zh-CN" altLang="en-US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处理器技术</a:t>
            </a:r>
            <a:endParaRPr lang="zh-CN" altLang="en-US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523E2089-76CA-C171-F2C6-1A62BE873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476250"/>
            <a:ext cx="7624763" cy="8159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3600" b="1" dirty="0">
                <a:latin typeface="+mj-ea"/>
              </a:rPr>
              <a:t>10.1 </a:t>
            </a:r>
            <a:r>
              <a:rPr lang="zh-CN" altLang="en-US" sz="3600" b="1" dirty="0">
                <a:latin typeface="+mj-ea"/>
              </a:rPr>
              <a:t>国产</a:t>
            </a:r>
            <a:r>
              <a:rPr lang="en-US" altLang="zh-CN" sz="3600" b="1" dirty="0">
                <a:latin typeface="+mj-ea"/>
              </a:rPr>
              <a:t>DSP—</a:t>
            </a:r>
            <a:r>
              <a:rPr lang="zh-CN" altLang="en-US" sz="3600" b="1" dirty="0">
                <a:latin typeface="+mj-ea"/>
              </a:rPr>
              <a:t>自主创新之路</a:t>
            </a:r>
          </a:p>
        </p:txBody>
      </p:sp>
      <p:sp>
        <p:nvSpPr>
          <p:cNvPr id="41987" name="灯片编号占位符 2">
            <a:extLst>
              <a:ext uri="{FF2B5EF4-FFF2-40B4-BE49-F238E27FC236}">
                <a16:creationId xmlns:a16="http://schemas.microsoft.com/office/drawing/2014/main" id="{72BCE794-273A-6BD6-8E0F-C28C75BD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326CFC-DF4D-4657-89D9-3F6853AEA56D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88" name="Picture 4" descr="F:\业务工作\教学任务\图像处理与嵌入式系统设计\2019 本科生\中电14所-华睿1号.jpeg">
            <a:extLst>
              <a:ext uri="{FF2B5EF4-FFF2-40B4-BE49-F238E27FC236}">
                <a16:creationId xmlns:a16="http://schemas.microsoft.com/office/drawing/2014/main" id="{10EFBE10-B393-EBDE-39DF-852285C3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5"/>
            <a:ext cx="425926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D90BD5-4233-8E18-14FB-6340FD9A268B}"/>
              </a:ext>
            </a:extLst>
          </p:cNvPr>
          <p:cNvSpPr/>
          <p:nvPr/>
        </p:nvSpPr>
        <p:spPr>
          <a:xfrm>
            <a:off x="684213" y="5589588"/>
            <a:ext cx="3257550" cy="403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</a:rPr>
              <a:t>中电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14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所</a:t>
            </a:r>
            <a:r>
              <a:rPr lang="zh-CN" altLang="en-US" dirty="0">
                <a:solidFill>
                  <a:srgbClr val="002060"/>
                </a:solidFill>
                <a:latin typeface="+mn-ea"/>
              </a:rPr>
              <a:t>自主研制的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华睿</a:t>
            </a:r>
            <a:r>
              <a:rPr lang="en-US" altLang="zh-CN" dirty="0">
                <a:solidFill>
                  <a:srgbClr val="002060"/>
                </a:solidFill>
                <a:latin typeface="+mn-ea"/>
              </a:rPr>
              <a:t>DSP</a:t>
            </a:r>
            <a:endParaRPr lang="zh-CN" altLang="en-US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41990" name="Picture 5" descr="F:\业务工作\教学任务\图像处理与嵌入式系统设计\2019 本科生\中电38所 BWDSP100\中电38所-魂芯.png">
            <a:extLst>
              <a:ext uri="{FF2B5EF4-FFF2-40B4-BE49-F238E27FC236}">
                <a16:creationId xmlns:a16="http://schemas.microsoft.com/office/drawing/2014/main" id="{DEB7EEE9-5D3A-E5E9-46D6-674544E3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60575"/>
            <a:ext cx="3887788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F618F3D-6188-6489-14F1-837DF7CCC5F2}"/>
              </a:ext>
            </a:extLst>
          </p:cNvPr>
          <p:cNvSpPr/>
          <p:nvPr/>
        </p:nvSpPr>
        <p:spPr>
          <a:xfrm>
            <a:off x="5148263" y="5589588"/>
            <a:ext cx="3257550" cy="423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</a:rPr>
              <a:t>中电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38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所</a:t>
            </a:r>
            <a:r>
              <a:rPr lang="zh-CN" altLang="en-US" dirty="0">
                <a:solidFill>
                  <a:srgbClr val="002060"/>
                </a:solidFill>
                <a:latin typeface="+mn-ea"/>
              </a:rPr>
              <a:t>自主研制的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魂芯</a:t>
            </a:r>
            <a:r>
              <a:rPr lang="en-US" altLang="zh-CN" dirty="0">
                <a:solidFill>
                  <a:srgbClr val="002060"/>
                </a:solidFill>
                <a:latin typeface="+mn-ea"/>
              </a:rPr>
              <a:t>DSP</a:t>
            </a:r>
            <a:endParaRPr lang="zh-CN" altLang="en-US" dirty="0">
              <a:solidFill>
                <a:srgbClr val="00206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24">
            <a:extLst>
              <a:ext uri="{FF2B5EF4-FFF2-40B4-BE49-F238E27FC236}">
                <a16:creationId xmlns:a16="http://schemas.microsoft.com/office/drawing/2014/main" id="{A529A3E3-499D-65F2-D483-DCCFC8C31D3D}"/>
              </a:ext>
            </a:extLst>
          </p:cNvPr>
          <p:cNvGrpSpPr>
            <a:grpSpLocks/>
          </p:cNvGrpSpPr>
          <p:nvPr/>
        </p:nvGrpSpPr>
        <p:grpSpPr bwMode="auto">
          <a:xfrm>
            <a:off x="3108325" y="1728788"/>
            <a:ext cx="2932113" cy="4508500"/>
            <a:chOff x="2208" y="1298"/>
            <a:chExt cx="2000" cy="2840"/>
          </a:xfrm>
        </p:grpSpPr>
        <p:grpSp>
          <p:nvGrpSpPr>
            <p:cNvPr id="43024" name="Group 4">
              <a:extLst>
                <a:ext uri="{FF2B5EF4-FFF2-40B4-BE49-F238E27FC236}">
                  <a16:creationId xmlns:a16="http://schemas.microsoft.com/office/drawing/2014/main" id="{610ED8EB-8101-04E1-7B90-7585BBE85D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3" y="1298"/>
              <a:ext cx="1879" cy="1826"/>
              <a:chOff x="2208" y="768"/>
              <a:chExt cx="1510" cy="1826"/>
            </a:xfrm>
          </p:grpSpPr>
          <p:grpSp>
            <p:nvGrpSpPr>
              <p:cNvPr id="43026" name="Group 5">
                <a:extLst>
                  <a:ext uri="{FF2B5EF4-FFF2-40B4-BE49-F238E27FC236}">
                    <a16:creationId xmlns:a16="http://schemas.microsoft.com/office/drawing/2014/main" id="{C3EBEEC3-E935-275E-4636-158C8D06E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6" y="768"/>
                <a:ext cx="1427" cy="1826"/>
                <a:chOff x="2131" y="1084"/>
                <a:chExt cx="1427" cy="1826"/>
              </a:xfrm>
            </p:grpSpPr>
            <p:sp>
              <p:nvSpPr>
                <p:cNvPr id="1505286" name="Rectangle 6">
                  <a:extLst>
                    <a:ext uri="{FF2B5EF4-FFF2-40B4-BE49-F238E27FC236}">
                      <a16:creationId xmlns:a16="http://schemas.microsoft.com/office/drawing/2014/main" id="{68DDF16D-E1B1-A887-C80A-2BDCF7621E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1" y="1084"/>
                  <a:ext cx="1426" cy="1826"/>
                </a:xfrm>
                <a:prstGeom prst="rect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18039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chemeClr val="accent1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zh-CN" altLang="en-US">
                    <a:latin typeface="+mn-ea"/>
                    <a:ea typeface="+mn-ea"/>
                  </a:endParaRPr>
                </a:p>
              </p:txBody>
            </p:sp>
            <p:pic>
              <p:nvPicPr>
                <p:cNvPr id="43029" name="Picture 7">
                  <a:extLst>
                    <a:ext uri="{FF2B5EF4-FFF2-40B4-BE49-F238E27FC236}">
                      <a16:creationId xmlns:a16="http://schemas.microsoft.com/office/drawing/2014/main" id="{5CC339E5-5575-91C9-EE6D-A6EBA9113D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1" t="2325" r="2541" b="2325"/>
                <a:stretch>
                  <a:fillRect/>
                </a:stretch>
              </p:blipFill>
              <p:spPr bwMode="auto">
                <a:xfrm>
                  <a:off x="2260" y="1451"/>
                  <a:ext cx="1160" cy="127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71842" dir="2700000" algn="ctr" rotWithShape="0">
                    <a:schemeClr val="folHlink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1764" name="Text Box 8">
                <a:extLst>
                  <a:ext uri="{FF2B5EF4-FFF2-40B4-BE49-F238E27FC236}">
                    <a16:creationId xmlns:a16="http://schemas.microsoft.com/office/drawing/2014/main" id="{3A756378-75F7-D11D-D5B3-36304BB23C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816"/>
                <a:ext cx="1510" cy="2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kumimoji="0" lang="en-US" altLang="zh-CN" sz="2200" b="1">
                    <a:solidFill>
                      <a:srgbClr val="000000"/>
                    </a:solidFill>
                    <a:latin typeface="+mn-ea"/>
                    <a:ea typeface="+mn-ea"/>
                  </a:rPr>
                  <a:t>TMS320C5000™</a:t>
                </a:r>
              </a:p>
            </p:txBody>
          </p:sp>
        </p:grpSp>
        <p:sp>
          <p:nvSpPr>
            <p:cNvPr id="31762" name="Rectangle 9">
              <a:extLst>
                <a:ext uri="{FF2B5EF4-FFF2-40B4-BE49-F238E27FC236}">
                  <a16:creationId xmlns:a16="http://schemas.microsoft.com/office/drawing/2014/main" id="{F3E58087-D1A0-D09B-A2F6-1945C4124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203"/>
              <a:ext cx="2000" cy="9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algn="ctr">
                <a:lnSpc>
                  <a:spcPct val="80000"/>
                </a:lnSpc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低功耗</a:t>
              </a:r>
            </a:p>
            <a:p>
              <a:pPr>
                <a:lnSpc>
                  <a:spcPct val="80000"/>
                </a:lnSpc>
                <a:buFontTx/>
                <a:buChar char="•"/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手机</a:t>
              </a:r>
            </a:p>
            <a:p>
              <a:pPr>
                <a:lnSpc>
                  <a:spcPct val="80000"/>
                </a:lnSpc>
                <a:buFontTx/>
                <a:buChar char="•"/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电信</a:t>
              </a:r>
            </a:p>
            <a:p>
              <a:pPr>
                <a:lnSpc>
                  <a:spcPct val="80000"/>
                </a:lnSpc>
                <a:buFontTx/>
                <a:buChar char="•"/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数码相机</a:t>
              </a:r>
            </a:p>
            <a:p>
              <a:pPr>
                <a:lnSpc>
                  <a:spcPct val="80000"/>
                </a:lnSpc>
                <a:buFontTx/>
                <a:buChar char="•"/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便携式媒体播放器</a:t>
              </a:r>
            </a:p>
            <a:p>
              <a:pPr>
                <a:lnSpc>
                  <a:spcPct val="80000"/>
                </a:lnSpc>
                <a:buFontTx/>
                <a:buChar char="•"/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医疗器械</a:t>
              </a:r>
            </a:p>
          </p:txBody>
        </p:sp>
      </p:grpSp>
      <p:grpSp>
        <p:nvGrpSpPr>
          <p:cNvPr id="43011" name="Group 23">
            <a:extLst>
              <a:ext uri="{FF2B5EF4-FFF2-40B4-BE49-F238E27FC236}">
                <a16:creationId xmlns:a16="http://schemas.microsoft.com/office/drawing/2014/main" id="{C300F338-2AE6-06CD-F95C-AD0CEEDAA8D8}"/>
              </a:ext>
            </a:extLst>
          </p:cNvPr>
          <p:cNvGrpSpPr>
            <a:grpSpLocks/>
          </p:cNvGrpSpPr>
          <p:nvPr/>
        </p:nvGrpSpPr>
        <p:grpSpPr bwMode="auto">
          <a:xfrm>
            <a:off x="85725" y="1700213"/>
            <a:ext cx="3157538" cy="4752975"/>
            <a:chOff x="12" y="1298"/>
            <a:chExt cx="2154" cy="2994"/>
          </a:xfrm>
        </p:grpSpPr>
        <p:sp>
          <p:nvSpPr>
            <p:cNvPr id="31756" name="Rectangle 11">
              <a:extLst>
                <a:ext uri="{FF2B5EF4-FFF2-40B4-BE49-F238E27FC236}">
                  <a16:creationId xmlns:a16="http://schemas.microsoft.com/office/drawing/2014/main" id="{8DD266DE-EDE9-F141-0E93-1B12779BA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" y="3121"/>
              <a:ext cx="2086" cy="117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algn="ctr">
                <a:lnSpc>
                  <a:spcPct val="90000"/>
                </a:lnSpc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最佳测控</a:t>
              </a:r>
            </a:p>
            <a:p>
              <a:pPr>
                <a:lnSpc>
                  <a:spcPct val="90000"/>
                </a:lnSpc>
                <a:buFontTx/>
                <a:buChar char="•"/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电机控制</a:t>
              </a:r>
            </a:p>
            <a:p>
              <a:pPr>
                <a:lnSpc>
                  <a:spcPct val="90000"/>
                </a:lnSpc>
                <a:buFontTx/>
                <a:buChar char="•"/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 家用电器</a:t>
              </a:r>
            </a:p>
            <a:p>
              <a:pPr>
                <a:lnSpc>
                  <a:spcPct val="90000"/>
                </a:lnSpc>
                <a:buFontTx/>
                <a:buChar char="•"/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 变频电源控制</a:t>
              </a:r>
            </a:p>
            <a:p>
              <a:pPr>
                <a:lnSpc>
                  <a:spcPct val="90000"/>
                </a:lnSpc>
                <a:buFontTx/>
                <a:buChar char="•"/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 工业自动化</a:t>
              </a:r>
            </a:p>
          </p:txBody>
        </p:sp>
        <p:grpSp>
          <p:nvGrpSpPr>
            <p:cNvPr id="43020" name="Group 12">
              <a:extLst>
                <a:ext uri="{FF2B5EF4-FFF2-40B4-BE49-F238E27FC236}">
                  <a16:creationId xmlns:a16="http://schemas.microsoft.com/office/drawing/2014/main" id="{B0A1A361-8BE5-5924-C8FC-BBCBA7660D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" y="1298"/>
              <a:ext cx="2045" cy="1827"/>
              <a:chOff x="373" y="1084"/>
              <a:chExt cx="1506" cy="1827"/>
            </a:xfrm>
          </p:grpSpPr>
          <p:sp>
            <p:nvSpPr>
              <p:cNvPr id="1505293" name="Rectangle 13">
                <a:extLst>
                  <a:ext uri="{FF2B5EF4-FFF2-40B4-BE49-F238E27FC236}">
                    <a16:creationId xmlns:a16="http://schemas.microsoft.com/office/drawing/2014/main" id="{713639E1-0C80-4575-DF68-2B661CF5D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" y="1084"/>
                <a:ext cx="1424" cy="1827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tint val="18039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>
                  <a:latin typeface="+mn-ea"/>
                  <a:ea typeface="+mn-ea"/>
                </a:endParaRPr>
              </a:p>
            </p:txBody>
          </p:sp>
          <p:pic>
            <p:nvPicPr>
              <p:cNvPr id="43022" name="Picture 14">
                <a:extLst>
                  <a:ext uri="{FF2B5EF4-FFF2-40B4-BE49-F238E27FC236}">
                    <a16:creationId xmlns:a16="http://schemas.microsoft.com/office/drawing/2014/main" id="{64F28108-A055-6DA9-0317-49E7E710F8E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" y="1454"/>
                <a:ext cx="1140" cy="128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71842" dir="2700000" algn="ctr" rotWithShape="0">
                  <a:schemeClr val="folHlin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60" name="Text Box 15">
                <a:extLst>
                  <a:ext uri="{FF2B5EF4-FFF2-40B4-BE49-F238E27FC236}">
                    <a16:creationId xmlns:a16="http://schemas.microsoft.com/office/drawing/2014/main" id="{CB836BF3-9FAC-DE52-2EE0-0A164DDC11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" y="1138"/>
                <a:ext cx="1506" cy="2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kumimoji="0" lang="en-US" altLang="zh-CN" sz="2200" b="1">
                    <a:solidFill>
                      <a:srgbClr val="000000"/>
                    </a:solidFill>
                    <a:latin typeface="+mn-ea"/>
                    <a:ea typeface="+mn-ea"/>
                  </a:rPr>
                  <a:t>TMS320C2000™</a:t>
                </a:r>
              </a:p>
            </p:txBody>
          </p:sp>
        </p:grpSp>
      </p:grpSp>
      <p:sp>
        <p:nvSpPr>
          <p:cNvPr id="31749" name="Rectangle 17">
            <a:extLst>
              <a:ext uri="{FF2B5EF4-FFF2-40B4-BE49-F238E27FC236}">
                <a16:creationId xmlns:a16="http://schemas.microsoft.com/office/drawing/2014/main" id="{AF835489-BC4E-61EE-9342-A7B81A2F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4652963"/>
            <a:ext cx="3048000" cy="1655762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/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b="1" dirty="0">
                <a:latin typeface="+mn-ea"/>
                <a:ea typeface="+mn-ea"/>
              </a:rPr>
              <a:t>高性能</a:t>
            </a:r>
          </a:p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zh-CN" altLang="en-US" sz="2000" b="1" dirty="0">
                <a:latin typeface="+mn-ea"/>
                <a:ea typeface="+mn-ea"/>
              </a:rPr>
              <a:t>  无线基站</a:t>
            </a:r>
          </a:p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zh-CN" altLang="en-US" sz="2000" b="1" dirty="0">
                <a:latin typeface="+mn-ea"/>
                <a:ea typeface="+mn-ea"/>
              </a:rPr>
              <a:t>  视频流、 视频会议</a:t>
            </a:r>
          </a:p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zh-CN" altLang="en-US" sz="2000" b="1" dirty="0">
                <a:latin typeface="+mn-ea"/>
                <a:ea typeface="+mn-ea"/>
              </a:rPr>
              <a:t>  视频安防</a:t>
            </a:r>
            <a:r>
              <a:rPr lang="en-US" altLang="zh-CN" sz="2000" b="1" dirty="0">
                <a:latin typeface="+mn-ea"/>
                <a:ea typeface="+mn-ea"/>
              </a:rPr>
              <a:t>/</a:t>
            </a:r>
            <a:r>
              <a:rPr lang="zh-CN" altLang="en-US" sz="2000" b="1" dirty="0">
                <a:latin typeface="+mn-ea"/>
                <a:ea typeface="+mn-ea"/>
              </a:rPr>
              <a:t>监控制</a:t>
            </a:r>
          </a:p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zh-CN" altLang="en-US" sz="2000" b="1" dirty="0">
                <a:latin typeface="+mn-ea"/>
                <a:ea typeface="+mn-ea"/>
              </a:rPr>
              <a:t>  医疗成像</a:t>
            </a:r>
          </a:p>
        </p:txBody>
      </p:sp>
      <p:grpSp>
        <p:nvGrpSpPr>
          <p:cNvPr id="43013" name="Group 18">
            <a:extLst>
              <a:ext uri="{FF2B5EF4-FFF2-40B4-BE49-F238E27FC236}">
                <a16:creationId xmlns:a16="http://schemas.microsoft.com/office/drawing/2014/main" id="{3DA5F065-18FF-F8D1-6BC8-8B4ADD77B8F4}"/>
              </a:ext>
            </a:extLst>
          </p:cNvPr>
          <p:cNvGrpSpPr>
            <a:grpSpLocks/>
          </p:cNvGrpSpPr>
          <p:nvPr/>
        </p:nvGrpSpPr>
        <p:grpSpPr bwMode="auto">
          <a:xfrm>
            <a:off x="6035675" y="1700213"/>
            <a:ext cx="2814638" cy="2894012"/>
            <a:chOff x="3807" y="1084"/>
            <a:chExt cx="1531" cy="1823"/>
          </a:xfrm>
        </p:grpSpPr>
        <p:sp>
          <p:nvSpPr>
            <p:cNvPr id="1505299" name="Rectangle 19">
              <a:extLst>
                <a:ext uri="{FF2B5EF4-FFF2-40B4-BE49-F238E27FC236}">
                  <a16:creationId xmlns:a16="http://schemas.microsoft.com/office/drawing/2014/main" id="{7D297E85-90E6-BA08-9077-213327051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" y="1084"/>
              <a:ext cx="1423" cy="182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tint val="18039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1754" name="Text Box 20">
              <a:extLst>
                <a:ext uri="{FF2B5EF4-FFF2-40B4-BE49-F238E27FC236}">
                  <a16:creationId xmlns:a16="http://schemas.microsoft.com/office/drawing/2014/main" id="{F278E292-15E1-C818-0027-E57393FA8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7" y="1129"/>
              <a:ext cx="1531" cy="2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kumimoji="0" lang="en-US" altLang="zh-CN" sz="2200" b="1" dirty="0">
                  <a:solidFill>
                    <a:srgbClr val="000000"/>
                  </a:solidFill>
                  <a:latin typeface="+mn-ea"/>
                  <a:ea typeface="+mn-ea"/>
                </a:rPr>
                <a:t>TMS320C6000™</a:t>
              </a:r>
            </a:p>
          </p:txBody>
        </p:sp>
        <p:pic>
          <p:nvPicPr>
            <p:cNvPr id="43018" name="Picture 21" descr="C6000 Flying to Planets_vga">
              <a:extLst>
                <a:ext uri="{FF2B5EF4-FFF2-40B4-BE49-F238E27FC236}">
                  <a16:creationId xmlns:a16="http://schemas.microsoft.com/office/drawing/2014/main" id="{0925524A-EC82-83A1-41DE-6983B023B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20"/>
            <a:stretch>
              <a:fillRect/>
            </a:stretch>
          </p:blipFill>
          <p:spPr bwMode="auto">
            <a:xfrm>
              <a:off x="3982" y="1451"/>
              <a:ext cx="1165" cy="1277"/>
            </a:xfrm>
            <a:prstGeom prst="rect">
              <a:avLst/>
            </a:prstGeom>
            <a:noFill/>
            <a:ln>
              <a:noFill/>
            </a:ln>
            <a:effectLst>
              <a:outerShdw dist="71842" dir="2700000" algn="ctr" rotWithShape="0">
                <a:schemeClr val="folHlin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1" name="Rectangle 22">
            <a:extLst>
              <a:ext uri="{FF2B5EF4-FFF2-40B4-BE49-F238E27FC236}">
                <a16:creationId xmlns:a16="http://schemas.microsoft.com/office/drawing/2014/main" id="{B901C006-AEF6-839E-A186-B35197B94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" y="519113"/>
            <a:ext cx="8647113" cy="7207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10.1 TI</a:t>
            </a:r>
            <a:r>
              <a:rPr lang="zh-CN" altLang="en-US" sz="36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公司主推的三大</a:t>
            </a:r>
            <a:r>
              <a:rPr lang="en-US" altLang="zh-CN" sz="36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DSP</a:t>
            </a:r>
            <a:r>
              <a:rPr lang="zh-CN" altLang="en-US" sz="36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平台</a:t>
            </a:r>
          </a:p>
        </p:txBody>
      </p:sp>
      <p:sp>
        <p:nvSpPr>
          <p:cNvPr id="43015" name="灯片编号占位符 2">
            <a:extLst>
              <a:ext uri="{FF2B5EF4-FFF2-40B4-BE49-F238E27FC236}">
                <a16:creationId xmlns:a16="http://schemas.microsoft.com/office/drawing/2014/main" id="{294C1BF4-05BF-455E-2129-A3B8845F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DB6527-85E0-4F5A-9DCE-32CEF9AB40BA}" type="slidenum">
              <a:rPr lang="en-US" altLang="zh-CN" sz="1100">
                <a:latin typeface="华文中宋" panose="020106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100">
              <a:latin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F292581-A84E-4904-843A-1D16AE46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3" y="304800"/>
            <a:ext cx="78597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Ctr="1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3600" b="1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C5E1DB5-8A94-1156-B6C6-30343C0BC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554038"/>
            <a:ext cx="8415337" cy="858837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10.1 C6000</a:t>
            </a:r>
            <a:r>
              <a:rPr lang="zh-CN" altLang="en-US" sz="36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系列</a:t>
            </a:r>
            <a:r>
              <a:rPr lang="en-US" altLang="zh-CN" sz="36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DSP</a:t>
            </a:r>
            <a:r>
              <a:rPr lang="zh-CN" altLang="en-US" sz="36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子系列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3AD7C92D-98EC-5A0B-332E-653E73A66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412875"/>
            <a:ext cx="8785225" cy="504031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 eaLnBrk="1" hangingPunct="1">
              <a:buClr>
                <a:schemeClr val="tx2"/>
              </a:buClr>
              <a:buSzPct val="75000"/>
              <a:buFontTx/>
              <a:buChar char="•"/>
              <a:defRPr/>
            </a:pP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C62x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子系列：</a:t>
            </a:r>
            <a:r>
              <a:rPr lang="en-US" altLang="zh-CN" sz="2000" b="1" dirty="0">
                <a:latin typeface="Times New Roman" pitchFamily="18" charset="0"/>
              </a:rPr>
              <a:t>32</a:t>
            </a:r>
            <a:r>
              <a:rPr lang="zh-CN" altLang="en-US" sz="2000" b="1" dirty="0">
                <a:latin typeface="Times New Roman" pitchFamily="18" charset="0"/>
              </a:rPr>
              <a:t>位定点</a:t>
            </a:r>
            <a:r>
              <a:rPr lang="en-US" altLang="zh-CN" sz="2000" b="1" dirty="0">
                <a:latin typeface="Times New Roman" pitchFamily="18" charset="0"/>
              </a:rPr>
              <a:t>DSP</a:t>
            </a:r>
            <a:r>
              <a:rPr lang="zh-CN" altLang="en-US" sz="2000" b="1" dirty="0">
                <a:latin typeface="Times New Roman" pitchFamily="18" charset="0"/>
              </a:rPr>
              <a:t>、</a:t>
            </a:r>
            <a:r>
              <a:rPr lang="en-US" altLang="zh-CN" sz="2000" b="1" dirty="0">
                <a:latin typeface="Times New Roman" pitchFamily="18" charset="0"/>
              </a:rPr>
              <a:t>1200</a:t>
            </a:r>
            <a:r>
              <a:rPr lang="zh-CN" altLang="en-US" sz="2000" b="1" dirty="0">
                <a:latin typeface="Times New Roman" pitchFamily="18" charset="0"/>
              </a:rPr>
              <a:t>～</a:t>
            </a:r>
            <a:r>
              <a:rPr lang="en-US" altLang="zh-CN" sz="2000" b="1" dirty="0">
                <a:latin typeface="Times New Roman" pitchFamily="18" charset="0"/>
              </a:rPr>
              <a:t>2400MIPS</a:t>
            </a:r>
          </a:p>
          <a:p>
            <a:pPr marL="457200" indent="-457200" eaLnBrk="1" hangingPunct="1">
              <a:buClr>
                <a:schemeClr val="tx2"/>
              </a:buClr>
              <a:buSzPct val="75000"/>
              <a:defRPr/>
            </a:pPr>
            <a:r>
              <a:rPr lang="en-US" altLang="zh-CN" sz="2000" b="1" dirty="0">
                <a:solidFill>
                  <a:srgbClr val="0000CC"/>
                </a:solidFill>
                <a:latin typeface="Tahoma" pitchFamily="34" charset="0"/>
              </a:rPr>
              <a:t>      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代表器件：      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TMS320C6205</a:t>
            </a:r>
          </a:p>
          <a:p>
            <a:pPr marL="457200" indent="-457200" eaLnBrk="1" hangingPunct="1">
              <a:buClr>
                <a:schemeClr val="tx2"/>
              </a:buClr>
              <a:buSzPct val="75000"/>
              <a:defRPr/>
            </a:pPr>
            <a:r>
              <a:rPr lang="en-US" altLang="zh-CN" sz="2000" b="1" dirty="0">
                <a:solidFill>
                  <a:srgbClr val="0000CC"/>
                </a:solidFill>
                <a:latin typeface="Tahoma" pitchFamily="34" charset="0"/>
              </a:rPr>
              <a:t>      </a:t>
            </a:r>
            <a:r>
              <a:rPr lang="zh-CN" altLang="en-US" sz="2000" b="1" dirty="0">
                <a:solidFill>
                  <a:srgbClr val="0000CC"/>
                </a:solidFill>
                <a:latin typeface="Tahoma" pitchFamily="34" charset="0"/>
              </a:rPr>
              <a:t>代表器件：     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TMS320C6211</a:t>
            </a:r>
          </a:p>
          <a:p>
            <a:pPr marL="457200" indent="-457200" eaLnBrk="1" hangingPunct="1">
              <a:buClr>
                <a:schemeClr val="tx2"/>
              </a:buClr>
              <a:buSzPct val="75000"/>
              <a:buFontTx/>
              <a:buChar char="•"/>
              <a:defRPr/>
            </a:pP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C64x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子系列：</a:t>
            </a:r>
            <a:r>
              <a:rPr lang="en-US" altLang="zh-CN" sz="2000" b="1" dirty="0">
                <a:latin typeface="Times New Roman" pitchFamily="18" charset="0"/>
              </a:rPr>
              <a:t>32</a:t>
            </a:r>
            <a:r>
              <a:rPr lang="zh-CN" altLang="en-US" sz="2000" b="1" dirty="0">
                <a:latin typeface="Times New Roman" pitchFamily="18" charset="0"/>
              </a:rPr>
              <a:t>位定点</a:t>
            </a:r>
            <a:r>
              <a:rPr lang="en-US" altLang="zh-CN" sz="2000" b="1" dirty="0">
                <a:latin typeface="Times New Roman" pitchFamily="18" charset="0"/>
              </a:rPr>
              <a:t>DSP</a:t>
            </a:r>
            <a:r>
              <a:rPr lang="zh-CN" altLang="en-US" sz="2000" b="1" dirty="0">
                <a:latin typeface="Times New Roman" pitchFamily="18" charset="0"/>
              </a:rPr>
              <a:t>，</a:t>
            </a:r>
            <a:r>
              <a:rPr lang="en-US" altLang="zh-CN" sz="2000" b="1" dirty="0">
                <a:latin typeface="Times New Roman" pitchFamily="18" charset="0"/>
              </a:rPr>
              <a:t>4000</a:t>
            </a:r>
            <a:r>
              <a:rPr lang="zh-CN" altLang="en-US" sz="2000" b="1" dirty="0">
                <a:latin typeface="Times New Roman" pitchFamily="18" charset="0"/>
              </a:rPr>
              <a:t>～</a:t>
            </a:r>
            <a:r>
              <a:rPr lang="en-US" altLang="zh-CN" sz="2000" b="1" dirty="0">
                <a:latin typeface="Times New Roman" pitchFamily="18" charset="0"/>
              </a:rPr>
              <a:t>5760MIPS</a:t>
            </a:r>
          </a:p>
          <a:p>
            <a:pPr marL="857250" lvl="1" indent="-285750" eaLnBrk="1" hangingPunct="1">
              <a:spcBef>
                <a:spcPct val="60000"/>
              </a:spcBef>
              <a:buClr>
                <a:srgbClr val="FF0066"/>
              </a:buClr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代表器件：       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TMS320C6414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C6415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C6416</a:t>
            </a:r>
          </a:p>
          <a:p>
            <a:pPr marL="857250" lvl="1" indent="-285750" eaLnBrk="1" hangingPunct="1">
              <a:spcBef>
                <a:spcPct val="60000"/>
              </a:spcBef>
              <a:buClr>
                <a:srgbClr val="FF0066"/>
              </a:buClr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数字媒体器件：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TMS320DM640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DM641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DM642</a:t>
            </a:r>
          </a:p>
          <a:p>
            <a:pPr marL="457200" indent="-457200" eaLnBrk="1" hangingPunct="1">
              <a:buFontTx/>
              <a:buChar char="•"/>
              <a:defRPr/>
            </a:pP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C67x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子系列：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32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位浮点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DSP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1200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～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1800MIPS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，</a:t>
            </a:r>
          </a:p>
          <a:p>
            <a:pPr marL="457200" indent="-457200" eaLnBrk="1" hangingPunct="1">
              <a:defRPr/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                             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900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～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1350MFLOPS</a:t>
            </a:r>
          </a:p>
          <a:p>
            <a:pPr marL="457200" indent="-457200" eaLnBrk="1" hangingPunct="1">
              <a:defRPr/>
            </a:pPr>
            <a:r>
              <a:rPr lang="en-US" altLang="zh-CN" sz="2000" b="1" dirty="0">
                <a:solidFill>
                  <a:srgbClr val="0000CC"/>
                </a:solidFill>
                <a:latin typeface="Arial" charset="0"/>
              </a:rPr>
              <a:t>         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代表器件：     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TMS320C6701</a:t>
            </a:r>
          </a:p>
          <a:p>
            <a:pPr marL="457200" indent="-457200" eaLnBrk="1" hangingPunct="1">
              <a:defRPr/>
            </a:pP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        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代表器件：       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TMS320C6711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C6712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C6713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C674X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子系列：低功耗浮点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定点混合</a:t>
            </a:r>
            <a:endParaRPr lang="en-US" altLang="zh-CN" sz="2000" b="1" dirty="0">
              <a:latin typeface="黑体" pitchFamily="49" charset="-122"/>
              <a:ea typeface="黑体" pitchFamily="49" charset="-122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     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3648MIPS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</a:rPr>
              <a:t>，</a:t>
            </a:r>
            <a:r>
              <a:rPr lang="en-US" altLang="zh-CN" sz="2000" b="1" dirty="0">
                <a:solidFill>
                  <a:srgbClr val="0000CC"/>
                </a:solidFill>
                <a:latin typeface="Times New Roman" pitchFamily="18" charset="0"/>
              </a:rPr>
              <a:t>2746MFLOPS</a:t>
            </a:r>
          </a:p>
          <a:p>
            <a:pPr eaLnBrk="1" hangingPunct="1">
              <a:defRPr/>
            </a:pPr>
            <a:endParaRPr lang="en-US" altLang="zh-CN" sz="2000" b="1" dirty="0">
              <a:solidFill>
                <a:srgbClr val="0000CC"/>
              </a:solidFill>
              <a:latin typeface="Times New Roman" pitchFamily="18" charset="0"/>
            </a:endParaRPr>
          </a:p>
          <a:p>
            <a:pPr marL="457200" indent="-457200" eaLnBrk="1" hangingPunct="1">
              <a:buClr>
                <a:schemeClr val="tx2"/>
              </a:buClr>
              <a:buSzPct val="75000"/>
              <a:buFontTx/>
              <a:buChar char="•"/>
              <a:defRPr/>
            </a:pP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C6000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多核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DSP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C647X</a:t>
            </a:r>
          </a:p>
          <a:p>
            <a:pPr marL="457200" indent="-457200" eaLnBrk="1" hangingPunct="1">
              <a:buClr>
                <a:schemeClr val="tx2"/>
              </a:buClr>
              <a:buSzPct val="75000"/>
              <a:buFontTx/>
              <a:buChar char="•"/>
              <a:defRPr/>
            </a:pPr>
            <a:r>
              <a:rPr lang="en-US" altLang="zh-CN" sz="2000" b="1" dirty="0" err="1">
                <a:latin typeface="黑体" pitchFamily="49" charset="-122"/>
                <a:ea typeface="黑体" pitchFamily="49" charset="-122"/>
              </a:rPr>
              <a:t>KeyStone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多核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DSP  C665X C667X </a:t>
            </a:r>
          </a:p>
          <a:p>
            <a:pPr eaLnBrk="1" hangingPunct="1">
              <a:defRPr/>
            </a:pPr>
            <a:endParaRPr lang="en-US" altLang="zh-CN" sz="2000" b="1" dirty="0">
              <a:solidFill>
                <a:srgbClr val="0000CC"/>
              </a:solidFill>
              <a:latin typeface="Times New Roman" pitchFamily="18" charset="0"/>
            </a:endParaRPr>
          </a:p>
          <a:p>
            <a:pPr eaLnBrk="1" hangingPunct="1">
              <a:defRPr/>
            </a:pPr>
            <a:endParaRPr lang="en-US" altLang="zh-CN" sz="2000" b="1" dirty="0">
              <a:solidFill>
                <a:srgbClr val="0000CC"/>
              </a:solidFill>
              <a:latin typeface="Times New Roman" pitchFamily="18" charset="0"/>
            </a:endParaRP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00CC"/>
                </a:solidFill>
                <a:latin typeface="Times New Roman" pitchFamily="18" charset="0"/>
              </a:rPr>
              <a:t>     </a:t>
            </a:r>
          </a:p>
          <a:p>
            <a:pPr marL="457200" indent="-457200" eaLnBrk="1" hangingPunct="1">
              <a:defRPr/>
            </a:pPr>
            <a:endParaRPr lang="en-US" altLang="zh-CN" sz="2400" b="1" dirty="0">
              <a:solidFill>
                <a:srgbClr val="0000CC"/>
              </a:solidFill>
              <a:latin typeface="Times New Roman" pitchFamily="18" charset="0"/>
            </a:endParaRPr>
          </a:p>
        </p:txBody>
      </p:sp>
      <p:sp>
        <p:nvSpPr>
          <p:cNvPr id="46085" name="灯片编号占位符 2">
            <a:extLst>
              <a:ext uri="{FF2B5EF4-FFF2-40B4-BE49-F238E27FC236}">
                <a16:creationId xmlns:a16="http://schemas.microsoft.com/office/drawing/2014/main" id="{31B048B1-EED6-A0E9-CDEC-CF4AA133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AE87DA-C64B-43B0-B9FC-9A1C3ED31523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>
            <a:extLst>
              <a:ext uri="{FF2B5EF4-FFF2-40B4-BE49-F238E27FC236}">
                <a16:creationId xmlns:a16="http://schemas.microsoft.com/office/drawing/2014/main" id="{48A1EC9F-E11F-510F-5CEF-138E3FC6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FD22B3-248A-4C91-A847-37B39039D4A8}" type="slidenum">
              <a:rPr lang="en-US" altLang="zh-CN" sz="1100" b="1">
                <a:latin typeface="宋体" panose="02010600030101010101" pitchFamily="2" charset="-122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1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589D3313-0709-3B72-FDD6-9F4BDD2AF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 dirty="0">
                <a:latin typeface="+mj-ea"/>
              </a:rPr>
              <a:t>10.1 ADI</a:t>
            </a:r>
            <a:r>
              <a:rPr lang="zh-CN" altLang="en-US" sz="3600" b="1" dirty="0">
                <a:latin typeface="+mj-ea"/>
              </a:rPr>
              <a:t>公司的</a:t>
            </a:r>
            <a:r>
              <a:rPr lang="en-US" altLang="zh-CN" sz="3600" b="1" dirty="0">
                <a:latin typeface="+mj-ea"/>
              </a:rPr>
              <a:t>DSP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C137F36-F14F-D7D6-9A5D-03FB5D4ABB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华文新魏" panose="02010800040101010101" pitchFamily="2" charset="-122"/>
              </a:rPr>
              <a:t>21xx</a:t>
            </a:r>
            <a:r>
              <a:rPr lang="zh-CN" altLang="en-US" sz="2800">
                <a:latin typeface="华文新魏" panose="02010800040101010101" pitchFamily="2" charset="-122"/>
              </a:rPr>
              <a:t>系列，主要以</a:t>
            </a:r>
            <a:r>
              <a:rPr lang="en-US" altLang="zh-CN" sz="2800">
                <a:latin typeface="华文新魏" panose="02010800040101010101" pitchFamily="2" charset="-122"/>
              </a:rPr>
              <a:t>218x,219x</a:t>
            </a:r>
            <a:r>
              <a:rPr lang="zh-CN" altLang="en-US" sz="2800">
                <a:latin typeface="华文新魏" panose="02010800040101010101" pitchFamily="2" charset="-122"/>
              </a:rPr>
              <a:t>系列为代表，内部</a:t>
            </a:r>
            <a:r>
              <a:rPr lang="en-US" altLang="zh-CN" sz="2800">
                <a:latin typeface="华文新魏" panose="02010800040101010101" pitchFamily="2" charset="-122"/>
              </a:rPr>
              <a:t>RAM</a:t>
            </a:r>
            <a:r>
              <a:rPr lang="zh-CN" altLang="en-US" sz="2800">
                <a:latin typeface="华文新魏" panose="02010800040101010101" pitchFamily="2" charset="-122"/>
              </a:rPr>
              <a:t>多，接口丰富，适合用于控制</a:t>
            </a:r>
          </a:p>
          <a:p>
            <a:pPr eaLnBrk="1" hangingPunct="1"/>
            <a:r>
              <a:rPr lang="en-US" altLang="zh-CN" sz="2800">
                <a:latin typeface="华文新魏" panose="02010800040101010101" pitchFamily="2" charset="-122"/>
              </a:rPr>
              <a:t>SHARC</a:t>
            </a:r>
            <a:r>
              <a:rPr lang="zh-CN" altLang="en-US" sz="2800">
                <a:latin typeface="华文新魏" panose="02010800040101010101" pitchFamily="2" charset="-122"/>
              </a:rPr>
              <a:t>系列，</a:t>
            </a:r>
            <a:r>
              <a:rPr lang="en-US" altLang="zh-CN" sz="2800">
                <a:latin typeface="华文新魏" panose="02010800040101010101" pitchFamily="2" charset="-122"/>
              </a:rPr>
              <a:t>32</a:t>
            </a:r>
            <a:r>
              <a:rPr lang="zh-CN" altLang="en-US" sz="2800">
                <a:latin typeface="华文新魏" panose="02010800040101010101" pitchFamily="2" charset="-122"/>
              </a:rPr>
              <a:t>位浮点，包括前期的</a:t>
            </a:r>
            <a:r>
              <a:rPr lang="en-US" altLang="zh-CN" sz="2800">
                <a:latin typeface="华文新魏" panose="02010800040101010101" pitchFamily="2" charset="-122"/>
              </a:rPr>
              <a:t>2106x</a:t>
            </a:r>
            <a:r>
              <a:rPr lang="zh-CN" altLang="en-US" sz="2800">
                <a:latin typeface="华文新魏" panose="02010800040101010101" pitchFamily="2" charset="-122"/>
              </a:rPr>
              <a:t>，</a:t>
            </a:r>
            <a:r>
              <a:rPr lang="en-US" altLang="zh-CN" sz="2800">
                <a:latin typeface="华文新魏" panose="02010800040101010101" pitchFamily="2" charset="-122"/>
              </a:rPr>
              <a:t>2116x</a:t>
            </a:r>
            <a:r>
              <a:rPr lang="zh-CN" altLang="en-US" sz="2800">
                <a:latin typeface="华文新魏" panose="02010800040101010101" pitchFamily="2" charset="-122"/>
              </a:rPr>
              <a:t>和目前的</a:t>
            </a:r>
            <a:r>
              <a:rPr lang="en-US" altLang="zh-CN" sz="2800">
                <a:latin typeface="华文新魏" panose="02010800040101010101" pitchFamily="2" charset="-122"/>
              </a:rPr>
              <a:t>2126x,2136x</a:t>
            </a:r>
          </a:p>
          <a:p>
            <a:pPr eaLnBrk="1" hangingPunct="1"/>
            <a:r>
              <a:rPr lang="en-US" altLang="zh-CN" sz="2800">
                <a:latin typeface="华文新魏" panose="02010800040101010101" pitchFamily="2" charset="-122"/>
              </a:rPr>
              <a:t>TigerSHARC</a:t>
            </a:r>
            <a:r>
              <a:rPr lang="zh-CN" altLang="en-US" sz="2800">
                <a:latin typeface="华文新魏" panose="02010800040101010101" pitchFamily="2" charset="-122"/>
              </a:rPr>
              <a:t>系列，从</a:t>
            </a:r>
            <a:r>
              <a:rPr lang="en-US" altLang="zh-CN" sz="2800">
                <a:latin typeface="华文新魏" panose="02010800040101010101" pitchFamily="2" charset="-122"/>
              </a:rPr>
              <a:t>SHARC</a:t>
            </a:r>
            <a:r>
              <a:rPr lang="zh-CN" altLang="en-US" sz="2800">
                <a:latin typeface="华文新魏" panose="02010800040101010101" pitchFamily="2" charset="-122"/>
              </a:rPr>
              <a:t>发展而来，目前有</a:t>
            </a:r>
            <a:r>
              <a:rPr lang="en-US" altLang="zh-CN" sz="2800">
                <a:latin typeface="华文新魏" panose="02010800040101010101" pitchFamily="2" charset="-122"/>
              </a:rPr>
              <a:t>TS-101s,TS-201,202,203</a:t>
            </a:r>
            <a:r>
              <a:rPr lang="zh-CN" altLang="en-US" sz="2800">
                <a:latin typeface="华文新魏" panose="02010800040101010101" pitchFamily="2" charset="-122"/>
              </a:rPr>
              <a:t>等产品</a:t>
            </a:r>
          </a:p>
          <a:p>
            <a:pPr eaLnBrk="1" hangingPunct="1"/>
            <a:r>
              <a:rPr lang="en-US" altLang="zh-CN" sz="2800">
                <a:latin typeface="华文新魏" panose="02010800040101010101" pitchFamily="2" charset="-122"/>
              </a:rPr>
              <a:t>BlackFin</a:t>
            </a:r>
            <a:r>
              <a:rPr lang="zh-CN" altLang="en-US" sz="2800">
                <a:latin typeface="华文新魏" panose="02010800040101010101" pitchFamily="2" charset="-122"/>
              </a:rPr>
              <a:t>系列，</a:t>
            </a:r>
            <a:r>
              <a:rPr lang="en-US" altLang="zh-CN" sz="2800">
                <a:latin typeface="华文新魏" panose="02010800040101010101" pitchFamily="2" charset="-122"/>
              </a:rPr>
              <a:t>16</a:t>
            </a:r>
            <a:r>
              <a:rPr lang="zh-CN" altLang="en-US" sz="2800">
                <a:latin typeface="华文新魏" panose="02010800040101010101" pitchFamily="2" charset="-122"/>
              </a:rPr>
              <a:t>位高性能定点运算和通用微控制器使用方便的性能结合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F2F14AEA-9A9B-892C-E1D2-F833C91F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DFCF58-4927-4B75-BBF5-9D3A4A0C3746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1BB70F0-9AED-36A2-8EFB-370ABF3BD3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800" y="476250"/>
            <a:ext cx="8229600" cy="930275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/>
              <a:t>芯片的特点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51204" name="Picture 6">
            <a:extLst>
              <a:ext uri="{FF2B5EF4-FFF2-40B4-BE49-F238E27FC236}">
                <a16:creationId xmlns:a16="http://schemas.microsoft.com/office/drawing/2014/main" id="{EB83765A-CE71-0857-6458-5C9D77A1E4FF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9325" y="2205038"/>
            <a:ext cx="4705350" cy="1909762"/>
          </a:xfrm>
        </p:spPr>
      </p:pic>
      <p:pic>
        <p:nvPicPr>
          <p:cNvPr id="51205" name="Picture 7">
            <a:extLst>
              <a:ext uri="{FF2B5EF4-FFF2-40B4-BE49-F238E27FC236}">
                <a16:creationId xmlns:a16="http://schemas.microsoft.com/office/drawing/2014/main" id="{8E2EB738-6297-A65E-4BE6-E63E0D388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392613"/>
            <a:ext cx="7542212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8454140-19AB-4715-5666-5208E2D4C3AC}"/>
              </a:ext>
            </a:extLst>
          </p:cNvPr>
          <p:cNvSpPr/>
          <p:nvPr/>
        </p:nvSpPr>
        <p:spPr>
          <a:xfrm>
            <a:off x="431800" y="1474788"/>
            <a:ext cx="3452813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）采用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超级哈佛结构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>
            <a:extLst>
              <a:ext uri="{FF2B5EF4-FFF2-40B4-BE49-F238E27FC236}">
                <a16:creationId xmlns:a16="http://schemas.microsoft.com/office/drawing/2014/main" id="{5DC8326E-57D0-D755-B69E-10EE5BE0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1DB54C-684B-4304-A7AB-A6F13F8B716D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A1898723-A3E6-18D4-D991-0E59C2038E09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700213"/>
            <a:ext cx="7581900" cy="4029075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4690FC0-4EF3-C7F4-F999-93374F5FF5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800" y="476250"/>
            <a:ext cx="8229600" cy="930275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/>
              <a:t>芯片的特点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>
            <a:extLst>
              <a:ext uri="{FF2B5EF4-FFF2-40B4-BE49-F238E27FC236}">
                <a16:creationId xmlns:a16="http://schemas.microsoft.com/office/drawing/2014/main" id="{F073D6DC-BA15-A36D-6301-D05A02681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450" y="706438"/>
            <a:ext cx="6851650" cy="706437"/>
          </a:xfrm>
        </p:spPr>
        <p:txBody>
          <a:bodyPr anchor="t"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芯片的特点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E98C8847-95D3-9574-0A90-C84EFF5D4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438275"/>
            <a:ext cx="3244850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）采用多总线结构 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2E2216BE-B213-694E-8BB9-8CEADFF88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060575"/>
            <a:ext cx="7345362" cy="37861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400" dirty="0">
                <a:latin typeface="+mn-ea"/>
                <a:ea typeface="+mn-ea"/>
              </a:rPr>
              <a:t>        DSP </a:t>
            </a:r>
            <a:r>
              <a:rPr lang="zh-CN" altLang="en-US" sz="2400" dirty="0">
                <a:latin typeface="+mn-ea"/>
                <a:ea typeface="+mn-ea"/>
              </a:rPr>
              <a:t>芯片都采用多总线结构，可同时进行取指令和多个数据存取操作，并由辅助寄存器自动增减地址进行寻址，使 </a:t>
            </a:r>
            <a:r>
              <a:rPr lang="en-US" altLang="zh-CN" sz="2400" dirty="0">
                <a:latin typeface="+mn-ea"/>
                <a:ea typeface="+mn-ea"/>
              </a:rPr>
              <a:t>CPU </a:t>
            </a:r>
            <a:r>
              <a:rPr lang="zh-CN" altLang="en-US" sz="2400" dirty="0">
                <a:latin typeface="+mn-ea"/>
                <a:ea typeface="+mn-ea"/>
              </a:rPr>
              <a:t>在一个机器周期内可多次对程序空间和数据空间进行访问，大大提高了 </a:t>
            </a:r>
            <a:r>
              <a:rPr lang="en-US" altLang="zh-CN" sz="2400" dirty="0">
                <a:latin typeface="+mn-ea"/>
                <a:ea typeface="+mn-ea"/>
              </a:rPr>
              <a:t>DSP </a:t>
            </a:r>
            <a:r>
              <a:rPr lang="zh-CN" altLang="en-US" sz="2400" dirty="0">
                <a:latin typeface="+mn-ea"/>
                <a:ea typeface="+mn-ea"/>
              </a:rPr>
              <a:t>的运行速度。如：</a:t>
            </a:r>
            <a:r>
              <a:rPr lang="en-US" altLang="zh-CN" sz="2400" dirty="0">
                <a:latin typeface="+mn-ea"/>
                <a:ea typeface="+mn-ea"/>
              </a:rPr>
              <a:t>TMS320C54x </a:t>
            </a:r>
            <a:r>
              <a:rPr lang="zh-CN" altLang="en-US" sz="2400" dirty="0">
                <a:latin typeface="+mn-ea"/>
                <a:ea typeface="+mn-ea"/>
              </a:rPr>
              <a:t>系列内部有 </a:t>
            </a:r>
            <a:r>
              <a:rPr lang="en-US" altLang="zh-CN" sz="2400" dirty="0">
                <a:latin typeface="+mn-ea"/>
                <a:ea typeface="+mn-ea"/>
              </a:rPr>
              <a:t>P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C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D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E </a:t>
            </a:r>
            <a:r>
              <a:rPr lang="zh-CN" altLang="en-US" sz="2400" dirty="0">
                <a:latin typeface="+mn-ea"/>
                <a:ea typeface="+mn-ea"/>
              </a:rPr>
              <a:t>等 </a:t>
            </a:r>
            <a:r>
              <a:rPr lang="en-US" altLang="zh-CN" sz="2400" dirty="0">
                <a:latin typeface="+mn-ea"/>
                <a:ea typeface="+mn-ea"/>
              </a:rPr>
              <a:t>4 </a:t>
            </a:r>
            <a:r>
              <a:rPr lang="zh-CN" altLang="en-US" sz="2400" dirty="0">
                <a:latin typeface="+mn-ea"/>
                <a:ea typeface="+mn-ea"/>
              </a:rPr>
              <a:t>组总线，每组总线中都有地址总线和数据总线，这样在一个机器周期内可以完成如下操作： </a:t>
            </a:r>
          </a:p>
          <a:p>
            <a:pPr eaLnBrk="1" hangingPunct="1">
              <a:defRPr/>
            </a:pPr>
            <a:r>
              <a:rPr lang="zh-CN" altLang="en-US" sz="2400" dirty="0">
                <a:latin typeface="+mn-ea"/>
                <a:ea typeface="+mn-ea"/>
              </a:rPr>
              <a:t>   （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）从程序存储器中取一条指令</a:t>
            </a:r>
          </a:p>
          <a:p>
            <a:pPr eaLnBrk="1" hangingPunct="1">
              <a:defRPr/>
            </a:pPr>
            <a:r>
              <a:rPr lang="zh-CN" altLang="en-US" sz="2400" dirty="0">
                <a:latin typeface="+mn-ea"/>
                <a:ea typeface="+mn-ea"/>
              </a:rPr>
              <a:t>   （</a:t>
            </a:r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en-US" sz="2400" dirty="0">
                <a:latin typeface="+mn-ea"/>
                <a:ea typeface="+mn-ea"/>
              </a:rPr>
              <a:t>）从数据存储器中读两个操作数</a:t>
            </a:r>
          </a:p>
          <a:p>
            <a:pPr eaLnBrk="1" hangingPunct="1">
              <a:defRPr/>
            </a:pPr>
            <a:r>
              <a:rPr lang="zh-CN" altLang="en-US" sz="2400" dirty="0">
                <a:latin typeface="+mn-ea"/>
                <a:ea typeface="+mn-ea"/>
              </a:rPr>
              <a:t>   （</a:t>
            </a:r>
            <a:r>
              <a:rPr lang="en-US" altLang="zh-CN" sz="2400" dirty="0">
                <a:latin typeface="+mn-ea"/>
                <a:ea typeface="+mn-ea"/>
              </a:rPr>
              <a:t>3</a:t>
            </a:r>
            <a:r>
              <a:rPr lang="zh-CN" altLang="en-US" sz="2400" dirty="0">
                <a:latin typeface="+mn-ea"/>
                <a:ea typeface="+mn-ea"/>
              </a:rPr>
              <a:t>）向数据存储器写一个操作数</a:t>
            </a:r>
          </a:p>
        </p:txBody>
      </p:sp>
      <p:sp>
        <p:nvSpPr>
          <p:cNvPr id="53253" name="灯片编号占位符 2">
            <a:extLst>
              <a:ext uri="{FF2B5EF4-FFF2-40B4-BE49-F238E27FC236}">
                <a16:creationId xmlns:a16="http://schemas.microsoft.com/office/drawing/2014/main" id="{CAF8F568-D456-8437-606A-93E96FC7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F243F9-BA86-48E7-896C-888AFB608034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>
            <a:extLst>
              <a:ext uri="{FF2B5EF4-FFF2-40B4-BE49-F238E27FC236}">
                <a16:creationId xmlns:a16="http://schemas.microsoft.com/office/drawing/2014/main" id="{1294680A-8D21-5551-0960-8DDCA23E4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92150"/>
            <a:ext cx="8229600" cy="72548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芯片的特点</a:t>
            </a: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8C0AE73E-529E-F9F2-2975-E9579E21D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365250"/>
            <a:ext cx="3244850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）采用流水线技术 </a:t>
            </a:r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2DA4D478-9042-E847-D998-0468F231F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71675"/>
            <a:ext cx="7705725" cy="15684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>
                <a:latin typeface="Arial" charset="0"/>
              </a:rPr>
              <a:t>        </a:t>
            </a:r>
            <a:r>
              <a:rPr lang="zh-CN" altLang="en-US" sz="2400" dirty="0">
                <a:latin typeface="+mn-ea"/>
                <a:ea typeface="+mn-ea"/>
              </a:rPr>
              <a:t>每条指令可通过片内多功能单元完成取指、译码、取操作数和执行等多个步骤，实现多条指令的并行执行，从而在不提高系统时钟频率的条件下减少每条指令的执行时间。以四级流水线例子</a:t>
            </a:r>
            <a:r>
              <a:rPr lang="zh-CN" altLang="en-US" sz="2400" b="1" dirty="0">
                <a:latin typeface="+mn-ea"/>
                <a:ea typeface="+mn-ea"/>
              </a:rPr>
              <a:t> </a:t>
            </a:r>
          </a:p>
        </p:txBody>
      </p:sp>
      <p:graphicFrame>
        <p:nvGraphicFramePr>
          <p:cNvPr id="54277" name="Object 9">
            <a:extLst>
              <a:ext uri="{FF2B5EF4-FFF2-40B4-BE49-F238E27FC236}">
                <a16:creationId xmlns:a16="http://schemas.microsoft.com/office/drawing/2014/main" id="{E9AB4FBC-A9CC-F2E0-D9BA-2F89415C31D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908175" y="3500438"/>
          <a:ext cx="5689600" cy="241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320465" imgH="1574358" progId="Visio.Drawing.11">
                  <p:embed/>
                </p:oleObj>
              </mc:Choice>
              <mc:Fallback>
                <p:oleObj name="Visio" r:id="rId2" imgW="3320465" imgH="1574358" progId="Visio.Drawing.11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500438"/>
                        <a:ext cx="5689600" cy="241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8" name="Rectangle 11">
            <a:extLst>
              <a:ext uri="{FF2B5EF4-FFF2-40B4-BE49-F238E27FC236}">
                <a16:creationId xmlns:a16="http://schemas.microsoft.com/office/drawing/2014/main" id="{FA627DE6-56FE-ECEB-E650-9B51DFA2A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6102350"/>
            <a:ext cx="226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华文新魏" panose="02010800040101010101" pitchFamily="2" charset="-122"/>
              </a:rPr>
              <a:t>四级流水线操作过程</a:t>
            </a:r>
          </a:p>
        </p:txBody>
      </p:sp>
      <p:sp>
        <p:nvSpPr>
          <p:cNvPr id="54279" name="灯片编号占位符 2">
            <a:extLst>
              <a:ext uri="{FF2B5EF4-FFF2-40B4-BE49-F238E27FC236}">
                <a16:creationId xmlns:a16="http://schemas.microsoft.com/office/drawing/2014/main" id="{B519B37B-EC2B-8766-0E05-2C64F9E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183F6D-10E0-4DF3-A3DF-8E45A478DC21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>
            <a:extLst>
              <a:ext uri="{FF2B5EF4-FFF2-40B4-BE49-F238E27FC236}">
                <a16:creationId xmlns:a16="http://schemas.microsoft.com/office/drawing/2014/main" id="{505F1FB2-8E27-EE04-82DA-549987EF3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6175" y="5619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芯片的特点</a:t>
            </a:r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4F2B025A-CB7F-16F4-4D29-787EC016D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438275"/>
            <a:ext cx="3803650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）集成功能强大的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CPU</a:t>
            </a:r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DC5E2EA1-BE4A-5C86-F14A-B9380B1AF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2133600"/>
            <a:ext cx="4222750" cy="39592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</a:rPr>
              <a:t>DSP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</a:rPr>
              <a:t>CPU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一般包括：算术逻辑运算单元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</a:rPr>
              <a:t>ALU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、累加器、硬件乘法器、乘加单元、加法器、桶型移位器、程序地址产生和数据地址产生等部分。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例如：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TMS320C6000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采用双数据通道和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个功能单元的结构。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CPU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在单周期内可同时执行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条指令，具有超长指令字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(VLIW)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操作能力</a:t>
            </a:r>
            <a:r>
              <a:rPr lang="zh-CN" altLang="en-US" sz="2400" b="1" dirty="0">
                <a:solidFill>
                  <a:srgbClr val="000000"/>
                </a:solidFill>
              </a:rPr>
              <a:t>。</a:t>
            </a:r>
            <a:r>
              <a:rPr lang="zh-CN" altLang="en-US" sz="2000" b="1" dirty="0">
                <a:solidFill>
                  <a:srgbClr val="000000"/>
                </a:solidFill>
              </a:rPr>
              <a:t>  </a:t>
            </a:r>
            <a:r>
              <a:rPr lang="zh-CN" altLang="en-US" sz="2800" dirty="0"/>
              <a:t> </a:t>
            </a:r>
          </a:p>
        </p:txBody>
      </p:sp>
      <p:graphicFrame>
        <p:nvGraphicFramePr>
          <p:cNvPr id="55301" name="Object 1031">
            <a:extLst>
              <a:ext uri="{FF2B5EF4-FFF2-40B4-BE49-F238E27FC236}">
                <a16:creationId xmlns:a16="http://schemas.microsoft.com/office/drawing/2014/main" id="{439AB83F-5F7D-41C9-915E-91EEC86B38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9613" y="1422400"/>
          <a:ext cx="4432300" cy="486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34162" imgH="3000000" progId="Paint.Picture">
                  <p:embed/>
                </p:oleObj>
              </mc:Choice>
              <mc:Fallback>
                <p:oleObj r:id="rId2" imgW="3134162" imgH="3000000" progId="Paint.Picture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9613" y="1422400"/>
                        <a:ext cx="4432300" cy="486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1032">
            <a:extLst>
              <a:ext uri="{FF2B5EF4-FFF2-40B4-BE49-F238E27FC236}">
                <a16:creationId xmlns:a16="http://schemas.microsoft.com/office/drawing/2014/main" id="{8DEA3D96-5A6E-9DFB-35C8-BF3A55694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63" y="6392863"/>
            <a:ext cx="3236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3" name="Text Box 1033">
            <a:extLst>
              <a:ext uri="{FF2B5EF4-FFF2-40B4-BE49-F238E27FC236}">
                <a16:creationId xmlns:a16="http://schemas.microsoft.com/office/drawing/2014/main" id="{4D4EAFFE-8EA2-6634-14A0-6BC86E210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13" y="6375400"/>
            <a:ext cx="351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kumimoji="1"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 TMS320C64xCPU Core( </a:t>
            </a:r>
            <a:r>
              <a:rPr kumimoji="1"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内核</a:t>
            </a:r>
            <a:r>
              <a:rPr kumimoji="1"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1" lang="zh-CN" altLang="en-US" sz="1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4" name="灯片编号占位符 2">
            <a:extLst>
              <a:ext uri="{FF2B5EF4-FFF2-40B4-BE49-F238E27FC236}">
                <a16:creationId xmlns:a16="http://schemas.microsoft.com/office/drawing/2014/main" id="{EA6B696C-3380-BB5B-A3B7-819275B4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9B461C-C82A-4BD4-B955-A561A02D7882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>
            <a:extLst>
              <a:ext uri="{FF2B5EF4-FFF2-40B4-BE49-F238E27FC236}">
                <a16:creationId xmlns:a16="http://schemas.microsoft.com/office/drawing/2014/main" id="{9D83154C-AD91-AF8A-02BE-5D34E7489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6175" y="5619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芯片的特点</a:t>
            </a:r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CFF7144F-288D-3729-005A-7AB37483F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438275"/>
            <a:ext cx="4168775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）集成专用的硬件乘法器 </a:t>
            </a:r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id="{8506BE3F-F326-9D4E-7F1B-B8ABC57B5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900238"/>
            <a:ext cx="3917950" cy="45862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+mn-ea"/>
                <a:ea typeface="+mn-ea"/>
              </a:rPr>
              <a:t>通用的微处理器中算法指令需要多个指令周期，如 </a:t>
            </a:r>
            <a:r>
              <a:rPr lang="en-US" altLang="zh-CN" sz="2000" dirty="0">
                <a:latin typeface="+mn-ea"/>
                <a:ea typeface="+mn-ea"/>
              </a:rPr>
              <a:t>MCS-51</a:t>
            </a:r>
            <a:r>
              <a:rPr lang="zh-CN" altLang="en-US" sz="2000" dirty="0">
                <a:latin typeface="+mn-ea"/>
                <a:ea typeface="+mn-ea"/>
              </a:rPr>
              <a:t>的乘法需要</a:t>
            </a:r>
            <a:r>
              <a:rPr lang="en-US" altLang="zh-CN" sz="2000" dirty="0">
                <a:latin typeface="+mn-ea"/>
                <a:ea typeface="+mn-ea"/>
              </a:rPr>
              <a:t>4</a:t>
            </a:r>
            <a:r>
              <a:rPr lang="zh-CN" altLang="en-US" sz="2000" dirty="0">
                <a:latin typeface="+mn-ea"/>
                <a:ea typeface="+mn-ea"/>
              </a:rPr>
              <a:t>个周期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zh-CN" sz="2000" dirty="0">
                <a:latin typeface="+mn-ea"/>
                <a:ea typeface="+mn-ea"/>
              </a:rPr>
              <a:t>DSP</a:t>
            </a:r>
            <a:r>
              <a:rPr lang="zh-CN" altLang="en-US" sz="2000" dirty="0">
                <a:latin typeface="+mn-ea"/>
                <a:ea typeface="+mn-ea"/>
              </a:rPr>
              <a:t>芯片的特征就是有一个专用的硬件乘法器，乘法可以在一个指令周期内完成，还可以与加法并行进行，完成一个乘法和一个加法只需一个指令周期。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zh-CN" sz="2000" dirty="0">
                <a:latin typeface="+mn-ea"/>
                <a:ea typeface="+mn-ea"/>
              </a:rPr>
              <a:t>TMS320C3x</a:t>
            </a:r>
            <a:r>
              <a:rPr lang="zh-CN" altLang="en-US" sz="2000" dirty="0">
                <a:latin typeface="+mn-ea"/>
                <a:ea typeface="+mn-ea"/>
              </a:rPr>
              <a:t>系列</a:t>
            </a:r>
            <a:r>
              <a:rPr lang="en-US" altLang="zh-CN" sz="2000" dirty="0">
                <a:latin typeface="+mn-ea"/>
                <a:ea typeface="+mn-ea"/>
              </a:rPr>
              <a:t>DSP</a:t>
            </a:r>
            <a:r>
              <a:rPr lang="zh-CN" altLang="en-US" sz="2000" dirty="0">
                <a:latin typeface="+mn-ea"/>
                <a:ea typeface="+mn-ea"/>
              </a:rPr>
              <a:t>芯片中，有一个硬件乘法器</a:t>
            </a:r>
            <a:r>
              <a:rPr lang="en-US" altLang="zh-CN" sz="2000" dirty="0">
                <a:latin typeface="+mn-ea"/>
                <a:ea typeface="+mn-ea"/>
              </a:rPr>
              <a:t>TMS320C6000</a:t>
            </a:r>
            <a:r>
              <a:rPr lang="zh-CN" altLang="en-US" sz="2000" dirty="0">
                <a:latin typeface="+mn-ea"/>
                <a:ea typeface="+mn-ea"/>
              </a:rPr>
              <a:t>系列中则有两个硬件乘法器</a:t>
            </a:r>
            <a:r>
              <a:rPr lang="zh-CN" altLang="en-US" sz="3200" dirty="0">
                <a:latin typeface="+mn-ea"/>
                <a:ea typeface="+mn-ea"/>
              </a:rPr>
              <a:t> </a:t>
            </a:r>
          </a:p>
        </p:txBody>
      </p:sp>
      <p:pic>
        <p:nvPicPr>
          <p:cNvPr id="56325" name="Picture 8" descr="2-6">
            <a:extLst>
              <a:ext uri="{FF2B5EF4-FFF2-40B4-BE49-F238E27FC236}">
                <a16:creationId xmlns:a16="http://schemas.microsoft.com/office/drawing/2014/main" id="{641D35AE-2916-3ADA-D913-65D51779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455738"/>
            <a:ext cx="4017962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矩形 1">
            <a:extLst>
              <a:ext uri="{FF2B5EF4-FFF2-40B4-BE49-F238E27FC236}">
                <a16:creationId xmlns:a16="http://schemas.microsoft.com/office/drawing/2014/main" id="{2074E550-20D9-EB54-DC69-BAD23C8C7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6300788"/>
            <a:ext cx="3057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Arial" panose="020B0604020202020204" pitchFamily="34" charset="0"/>
                <a:ea typeface="华文新魏" panose="02010800040101010101" pitchFamily="2" charset="-122"/>
              </a:rPr>
              <a:t>TMS320</a:t>
            </a: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C54x</a:t>
            </a:r>
            <a:r>
              <a:rPr lang="zh-CN" altLang="en-US" sz="1800" b="1">
                <a:latin typeface="Arial" panose="020B0604020202020204" pitchFamily="34" charset="0"/>
                <a:ea typeface="华文新魏" panose="02010800040101010101" pitchFamily="2" charset="-122"/>
              </a:rPr>
              <a:t>系列乘加单元</a:t>
            </a:r>
            <a:r>
              <a:rPr lang="zh-CN" altLang="en-US" sz="1800">
                <a:latin typeface="Arial" panose="020B0604020202020204" pitchFamily="34" charset="0"/>
                <a:ea typeface="华文新魏" panose="02010800040101010101" pitchFamily="2" charset="-122"/>
              </a:rPr>
              <a:t> </a:t>
            </a:r>
          </a:p>
        </p:txBody>
      </p:sp>
      <p:sp>
        <p:nvSpPr>
          <p:cNvPr id="56327" name="灯片编号占位符 2">
            <a:extLst>
              <a:ext uri="{FF2B5EF4-FFF2-40B4-BE49-F238E27FC236}">
                <a16:creationId xmlns:a16="http://schemas.microsoft.com/office/drawing/2014/main" id="{3E05A6B3-C8C0-2788-D03A-FCC1AFC7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5E6233-CA32-4706-A542-C38D86B5A1DA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DA44B1BF-1644-D85D-2DD2-0A59A957F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600" dirty="0">
                <a:latin typeface="+mj-ea"/>
                <a:cs typeface="Times New Roman" pitchFamily="18" charset="0"/>
              </a:rPr>
              <a:t>本章目标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89689477-1E2E-AA18-F73C-7E0EDE2210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84313"/>
            <a:ext cx="8229600" cy="46863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en-US" dirty="0"/>
              <a:t>掌握</a:t>
            </a:r>
            <a:r>
              <a:rPr lang="en-US" altLang="zh-CN" dirty="0"/>
              <a:t>DSP</a:t>
            </a:r>
            <a:r>
              <a:rPr lang="zh-CN" altLang="en-US" dirty="0"/>
              <a:t>基本概念</a:t>
            </a:r>
            <a:endParaRPr lang="en-US" altLang="zh-CN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en-US" dirty="0"/>
              <a:t>熟悉</a:t>
            </a:r>
            <a:r>
              <a:rPr lang="en-US" altLang="zh-CN" dirty="0"/>
              <a:t>C641X DSP </a:t>
            </a:r>
            <a:r>
              <a:rPr lang="zh-CN" altLang="en-US" dirty="0"/>
              <a:t>体系架构</a:t>
            </a:r>
            <a:endParaRPr lang="en-US" altLang="zh-CN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en-US" dirty="0"/>
              <a:t>掌握</a:t>
            </a:r>
            <a:r>
              <a:rPr lang="en-US" altLang="zh-CN" dirty="0"/>
              <a:t>C641X DSP </a:t>
            </a:r>
            <a:r>
              <a:rPr lang="zh-CN" altLang="en-US" dirty="0"/>
              <a:t>存储器接口技术</a:t>
            </a:r>
            <a:endParaRPr lang="en-US" altLang="zh-CN" dirty="0"/>
          </a:p>
          <a:p>
            <a:pPr marL="0" indent="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>
              <a:ea typeface="宋体" pitchFamily="2" charset="-122"/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altLang="zh-CN" dirty="0"/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en-US" altLang="zh-CN" dirty="0"/>
          </a:p>
        </p:txBody>
      </p:sp>
      <p:sp>
        <p:nvSpPr>
          <p:cNvPr id="25604" name="灯片编号占位符 1">
            <a:extLst>
              <a:ext uri="{FF2B5EF4-FFF2-40B4-BE49-F238E27FC236}">
                <a16:creationId xmlns:a16="http://schemas.microsoft.com/office/drawing/2014/main" id="{822B0961-D0CC-AECC-8712-A7DB0623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A6AF62-1ED3-4AE1-AE21-B1510E6A079F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>
            <a:extLst>
              <a:ext uri="{FF2B5EF4-FFF2-40B4-BE49-F238E27FC236}">
                <a16:creationId xmlns:a16="http://schemas.microsoft.com/office/drawing/2014/main" id="{0DB33CF7-BE7C-F302-BC22-471602BF9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6175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芯片的特点</a:t>
            </a:r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EDD401BC-DD4D-1BBE-7010-F21709D68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438275"/>
            <a:ext cx="3243262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）特殊的专用指令 </a:t>
            </a:r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id="{C7A87012-9A78-62E6-21BF-6FFD3F04E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900238"/>
            <a:ext cx="4464050" cy="74882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285750" indent="-285750" eaLnBrk="1" hangingPunct="1">
              <a:lnSpc>
                <a:spcPct val="12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zh-CN" altLang="en-US" dirty="0">
                <a:latin typeface="+mn-ea"/>
                <a:ea typeface="+mn-ea"/>
              </a:rPr>
              <a:t>许多</a:t>
            </a:r>
            <a:r>
              <a:rPr lang="en-US" altLang="zh-CN" dirty="0">
                <a:latin typeface="+mn-ea"/>
                <a:ea typeface="+mn-ea"/>
              </a:rPr>
              <a:t>DSP</a:t>
            </a:r>
            <a:r>
              <a:rPr lang="zh-CN" altLang="en-US" dirty="0">
                <a:latin typeface="+mn-ea"/>
                <a:ea typeface="+mn-ea"/>
              </a:rPr>
              <a:t>芯片具有指令重复循环的专用硬件及重复操作指令，能够自动重复执行单条或一段指令，进入重复机制的指令会自动变为单周期指令</a:t>
            </a:r>
            <a:r>
              <a:rPr lang="en-US" altLang="zh-CN" dirty="0">
                <a:latin typeface="+mn-ea"/>
                <a:ea typeface="+mn-ea"/>
              </a:rPr>
              <a:t>,</a:t>
            </a:r>
            <a:r>
              <a:rPr lang="zh-CN" altLang="en-US" dirty="0">
                <a:latin typeface="+mn-ea"/>
                <a:ea typeface="+mn-ea"/>
              </a:rPr>
              <a:t>大大减少了执行时间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 eaLnBrk="1" hangingPunct="1">
              <a:lnSpc>
                <a:spcPct val="12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zh-CN" altLang="en-US" dirty="0">
                <a:latin typeface="+mn-ea"/>
                <a:ea typeface="+mn-ea"/>
              </a:rPr>
              <a:t>在一条单字单周期指令中分别完成多个操作任务的复合操作指令。由于</a:t>
            </a:r>
            <a:r>
              <a:rPr lang="en-US" altLang="zh-CN" dirty="0">
                <a:latin typeface="+mn-ea"/>
                <a:ea typeface="+mn-ea"/>
              </a:rPr>
              <a:t>DSP</a:t>
            </a:r>
            <a:r>
              <a:rPr lang="zh-CN" altLang="en-US" dirty="0">
                <a:latin typeface="+mn-ea"/>
                <a:ea typeface="+mn-ea"/>
              </a:rPr>
              <a:t>具有特殊的多总线哈佛结构和</a:t>
            </a:r>
            <a:r>
              <a:rPr lang="en-US" altLang="zh-CN" dirty="0">
                <a:latin typeface="+mn-ea"/>
                <a:ea typeface="+mn-ea"/>
              </a:rPr>
              <a:t>CPU</a:t>
            </a:r>
            <a:r>
              <a:rPr lang="zh-CN" altLang="en-US" dirty="0">
                <a:latin typeface="+mn-ea"/>
                <a:ea typeface="+mn-ea"/>
              </a:rPr>
              <a:t>硬件，综合了</a:t>
            </a:r>
            <a:r>
              <a:rPr lang="en-US" altLang="zh-CN" dirty="0">
                <a:latin typeface="+mn-ea"/>
                <a:ea typeface="+mn-ea"/>
              </a:rPr>
              <a:t>CISC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en-US" altLang="zh-CN" dirty="0">
                <a:latin typeface="+mn-ea"/>
                <a:ea typeface="+mn-ea"/>
              </a:rPr>
              <a:t>RISC</a:t>
            </a:r>
            <a:r>
              <a:rPr lang="zh-CN" altLang="en-US" dirty="0">
                <a:latin typeface="+mn-ea"/>
                <a:ea typeface="+mn-ea"/>
              </a:rPr>
              <a:t>的优点，大多数指令是复合指令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 eaLnBrk="1" hangingPunct="1">
              <a:lnSpc>
                <a:spcPct val="12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altLang="zh-CN" dirty="0">
                <a:latin typeface="+mn-ea"/>
                <a:ea typeface="+mn-ea"/>
              </a:rPr>
              <a:t>TMS320C3x</a:t>
            </a:r>
            <a:r>
              <a:rPr lang="zh-CN" altLang="en-US" dirty="0">
                <a:latin typeface="+mn-ea"/>
                <a:ea typeface="+mn-ea"/>
              </a:rPr>
              <a:t>用于卷积和付氏变换的位翻转指令和循环寻址指令，多片</a:t>
            </a:r>
            <a:r>
              <a:rPr lang="en-US" altLang="zh-CN" dirty="0">
                <a:latin typeface="+mn-ea"/>
                <a:ea typeface="+mn-ea"/>
              </a:rPr>
              <a:t>DSP</a:t>
            </a:r>
            <a:r>
              <a:rPr lang="zh-CN" altLang="en-US" dirty="0">
                <a:latin typeface="+mn-ea"/>
                <a:ea typeface="+mn-ea"/>
              </a:rPr>
              <a:t>间通信的互锁指令等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 eaLnBrk="1" hangingPunct="1">
              <a:lnSpc>
                <a:spcPct val="12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A68C60-DDEE-D75E-3EDC-1BE04C4E1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438275"/>
            <a:ext cx="4211637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以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TMS320C24x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的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  <a:cs typeface="Times New Roman" panose="02020603050405020304" pitchFamily="18" charset="0"/>
              </a:rPr>
              <a:t>MPYA 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(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乘且累加前次乘积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)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指令为例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    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MPYA  *+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，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AR3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；设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AR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为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AR1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，执行后会发生下列事件：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		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(1)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（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PC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）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+ 1 → PC   </a:t>
            </a:r>
          </a:p>
          <a:p>
            <a:pPr algn="just" eaLnBrk="1" hangingPunct="1">
              <a:buFontTx/>
              <a:buNone/>
            </a:pP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		(2) 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（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ACC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）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+ 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移位后的（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PREG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）→ 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ACC</a:t>
            </a:r>
          </a:p>
          <a:p>
            <a:pPr algn="just" eaLnBrk="1" hangingPunct="1">
              <a:buFontTx/>
              <a:buNone/>
            </a:pP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		(3) 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（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TREG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）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× 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（数据存储器）→ 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PREG</a:t>
            </a:r>
          </a:p>
          <a:p>
            <a:pPr algn="just" eaLnBrk="1" hangingPunct="1">
              <a:buFontTx/>
              <a:buNone/>
            </a:pP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		(4) 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（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AR1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）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+ 1 → AR1</a:t>
            </a:r>
          </a:p>
          <a:p>
            <a:pPr algn="just" eaLnBrk="1" hangingPunct="1">
              <a:buFontTx/>
              <a:buNone/>
            </a:pP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		(5)  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令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AR3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为当前辅助寄存器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AR</a:t>
            </a:r>
          </a:p>
          <a:p>
            <a:pPr algn="just" eaLnBrk="1" hangingPunct="1">
              <a:buFontTx/>
              <a:buNone/>
            </a:pP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		(6)  ARP=011b</a:t>
            </a:r>
            <a:r>
              <a:rPr lang="en-US" altLang="zh-CN" sz="2000" b="1" baseline="-30000">
                <a:solidFill>
                  <a:srgbClr val="0070C0"/>
                </a:solidFill>
                <a:latin typeface="华文中宋" panose="02010600040101010101" pitchFamily="2" charset="-122"/>
              </a:rPr>
              <a:t>  </a:t>
            </a:r>
            <a:r>
              <a:rPr lang="zh-CN" altLang="en-US" sz="2000" b="1">
                <a:solidFill>
                  <a:srgbClr val="0070C0"/>
                </a:solidFill>
                <a:latin typeface="华文中宋" panose="02010600040101010101" pitchFamily="2" charset="-122"/>
              </a:rPr>
              <a:t>，</a:t>
            </a:r>
            <a:r>
              <a:rPr lang="en-US" altLang="zh-CN" sz="2000" b="1">
                <a:solidFill>
                  <a:srgbClr val="0070C0"/>
                </a:solidFill>
                <a:latin typeface="华文中宋" panose="02010600040101010101" pitchFamily="2" charset="-122"/>
              </a:rPr>
              <a:t>ARB=001b</a:t>
            </a:r>
          </a:p>
        </p:txBody>
      </p:sp>
      <p:sp>
        <p:nvSpPr>
          <p:cNvPr id="57350" name="灯片编号占位符 2">
            <a:extLst>
              <a:ext uri="{FF2B5EF4-FFF2-40B4-BE49-F238E27FC236}">
                <a16:creationId xmlns:a16="http://schemas.microsoft.com/office/drawing/2014/main" id="{E9DE483E-E9B3-C259-D10D-E439D87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0D939F-4559-4C0B-A533-82EB74FCD2B9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9A4F5F6-3942-BBEA-9C5B-CC1E15A6A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44500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芯片的特点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21C1DCE-FDC3-EB25-0688-FCA232E86B4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96975"/>
            <a:ext cx="4105275" cy="518477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</a:rPr>
              <a:t>7</a:t>
            </a:r>
            <a:r>
              <a:rPr lang="zh-CN" altLang="en-US" sz="2800" b="1" dirty="0">
                <a:solidFill>
                  <a:srgbClr val="FF0000"/>
                </a:solidFill>
              </a:rPr>
              <a:t>）嵌入强大硬件功能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+mn-ea"/>
              </a:rPr>
              <a:t>DSP</a:t>
            </a:r>
            <a:r>
              <a:rPr lang="zh-CN" altLang="en-US" sz="2400" dirty="0">
                <a:latin typeface="+mn-ea"/>
              </a:rPr>
              <a:t>片内配置有大量片内外设，不用外扩很多器件，既可组成独立的应用系统。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+mn-ea"/>
              </a:rPr>
              <a:t>DSP</a:t>
            </a:r>
            <a:r>
              <a:rPr lang="zh-CN" altLang="en-US" sz="2400" dirty="0">
                <a:latin typeface="+mn-ea"/>
              </a:rPr>
              <a:t>芯片具有强大的扩展接口能力，可有效连接一系列外扩器件。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+mn-ea"/>
              </a:rPr>
              <a:t>DSP=</a:t>
            </a:r>
            <a:r>
              <a:rPr lang="zh-CN" altLang="en-US" sz="2400" dirty="0">
                <a:latin typeface="+mn-ea"/>
              </a:rPr>
              <a:t>数字信号处理能力</a:t>
            </a:r>
            <a:r>
              <a:rPr lang="en-US" altLang="zh-CN" sz="2400" dirty="0">
                <a:latin typeface="+mn-ea"/>
              </a:rPr>
              <a:t>+</a:t>
            </a:r>
            <a:r>
              <a:rPr lang="zh-CN" altLang="en-US" sz="2400" dirty="0">
                <a:latin typeface="+mn-ea"/>
              </a:rPr>
              <a:t>嵌入式功能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C6E75DD4-0FB9-8FEC-CFBB-A3491F14B59E}"/>
              </a:ext>
            </a:extLst>
          </p:cNvPr>
          <p:cNvGrpSpPr>
            <a:grpSpLocks/>
          </p:cNvGrpSpPr>
          <p:nvPr/>
        </p:nvGrpSpPr>
        <p:grpSpPr bwMode="auto">
          <a:xfrm>
            <a:off x="4267102" y="1271588"/>
            <a:ext cx="4876898" cy="5181600"/>
            <a:chOff x="2911" y="1056"/>
            <a:chExt cx="3327" cy="3264"/>
          </a:xfrm>
          <a:solidFill>
            <a:srgbClr val="FFC000"/>
          </a:solidFill>
        </p:grpSpPr>
        <p:sp>
          <p:nvSpPr>
            <p:cNvPr id="28678" name="Rectangle 5">
              <a:extLst>
                <a:ext uri="{FF2B5EF4-FFF2-40B4-BE49-F238E27FC236}">
                  <a16:creationId xmlns:a16="http://schemas.microsoft.com/office/drawing/2014/main" id="{1A6973BC-17C1-9F74-7781-1F64F5C67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" y="3984"/>
              <a:ext cx="3327" cy="336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sz="2000" b="1">
                  <a:solidFill>
                    <a:srgbClr val="CC0000"/>
                  </a:solidFill>
                  <a:latin typeface="Times New Roman" pitchFamily="18" charset="0"/>
                </a:rPr>
                <a:t>通用</a:t>
              </a:r>
              <a:r>
                <a:rPr lang="en-US" altLang="zh-CN" sz="2000" b="1">
                  <a:solidFill>
                    <a:srgbClr val="CC0000"/>
                  </a:solidFill>
                  <a:latin typeface="Times New Roman" pitchFamily="18" charset="0"/>
                </a:rPr>
                <a:t>DSP</a:t>
              </a:r>
              <a:r>
                <a:rPr lang="zh-CN" altLang="en-US" sz="2000" b="1">
                  <a:solidFill>
                    <a:srgbClr val="CC0000"/>
                  </a:solidFill>
                  <a:latin typeface="Times New Roman" pitchFamily="18" charset="0"/>
                </a:rPr>
                <a:t>片内硬件结构</a:t>
              </a:r>
            </a:p>
          </p:txBody>
        </p:sp>
        <p:sp>
          <p:nvSpPr>
            <p:cNvPr id="28679" name="Rectangle 6">
              <a:extLst>
                <a:ext uri="{FF2B5EF4-FFF2-40B4-BE49-F238E27FC236}">
                  <a16:creationId xmlns:a16="http://schemas.microsoft.com/office/drawing/2014/main" id="{3CA09201-EE28-7CCB-C956-F5031E1A9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1968"/>
              <a:ext cx="883" cy="9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800" b="1" dirty="0">
                  <a:latin typeface="Times New Roman" pitchFamily="18" charset="0"/>
                </a:rPr>
                <a:t>DSP</a:t>
              </a:r>
            </a:p>
            <a:p>
              <a:pPr algn="ctr" eaLnBrk="1" hangingPunct="1">
                <a:defRPr/>
              </a:pPr>
              <a:r>
                <a:rPr lang="en-US" altLang="zh-CN" sz="2800" b="1" dirty="0">
                  <a:latin typeface="Times New Roman" pitchFamily="18" charset="0"/>
                </a:rPr>
                <a:t>CPU</a:t>
              </a:r>
              <a:r>
                <a:rPr lang="zh-CN" altLang="en-US" sz="2800" b="1" dirty="0">
                  <a:latin typeface="Times New Roman" pitchFamily="18" charset="0"/>
                </a:rPr>
                <a:t>内核</a:t>
              </a:r>
            </a:p>
          </p:txBody>
        </p:sp>
        <p:sp>
          <p:nvSpPr>
            <p:cNvPr id="28680" name="Rectangle 7">
              <a:extLst>
                <a:ext uri="{FF2B5EF4-FFF2-40B4-BE49-F238E27FC236}">
                  <a16:creationId xmlns:a16="http://schemas.microsoft.com/office/drawing/2014/main" id="{1E693B9E-3550-DE63-34D0-04C2F6C5F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" y="3294"/>
              <a:ext cx="1070" cy="64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b="1">
                  <a:latin typeface="Times New Roman" pitchFamily="18" charset="0"/>
                </a:rPr>
                <a:t>测试和开发</a:t>
              </a:r>
            </a:p>
            <a:p>
              <a:pPr algn="ctr" eaLnBrk="1" hangingPunct="1">
                <a:defRPr/>
              </a:pPr>
              <a:r>
                <a:rPr lang="zh-CN" altLang="en-US" b="1">
                  <a:latin typeface="Times New Roman" pitchFamily="18" charset="0"/>
                </a:rPr>
                <a:t>仿真接口</a:t>
              </a:r>
              <a:r>
                <a:rPr lang="en-US" altLang="zh-CN" b="1">
                  <a:latin typeface="Times New Roman" pitchFamily="18" charset="0"/>
                </a:rPr>
                <a:t>(JTAG)</a:t>
              </a:r>
            </a:p>
          </p:txBody>
        </p:sp>
        <p:sp>
          <p:nvSpPr>
            <p:cNvPr id="28681" name="Rectangle 8">
              <a:extLst>
                <a:ext uri="{FF2B5EF4-FFF2-40B4-BE49-F238E27FC236}">
                  <a16:creationId xmlns:a16="http://schemas.microsoft.com/office/drawing/2014/main" id="{26AC32EE-9024-E834-354F-91C10ADE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" y="1728"/>
              <a:ext cx="780" cy="72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b="1">
                  <a:latin typeface="Arial" charset="0"/>
                </a:rPr>
                <a:t>通信端口</a:t>
              </a:r>
              <a:endParaRPr lang="zh-CN" altLang="en-US" sz="2000" b="1">
                <a:latin typeface="Arial" charset="0"/>
              </a:endParaRPr>
            </a:p>
          </p:txBody>
        </p:sp>
        <p:sp>
          <p:nvSpPr>
            <p:cNvPr id="28682" name="Rectangle 9">
              <a:extLst>
                <a:ext uri="{FF2B5EF4-FFF2-40B4-BE49-F238E27FC236}">
                  <a16:creationId xmlns:a16="http://schemas.microsoft.com/office/drawing/2014/main" id="{00C82EE8-2C28-8819-C630-775479C68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" y="1056"/>
              <a:ext cx="1215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2000" b="1" dirty="0">
                  <a:latin typeface="Arial" charset="0"/>
                </a:rPr>
                <a:t>主机接口</a:t>
              </a:r>
              <a:endParaRPr lang="zh-CN" altLang="en-US" sz="2000" b="1" dirty="0">
                <a:latin typeface="Times New Roman" pitchFamily="18" charset="0"/>
              </a:endParaRPr>
            </a:p>
          </p:txBody>
        </p:sp>
        <p:sp>
          <p:nvSpPr>
            <p:cNvPr id="28683" name="Rectangle 10">
              <a:extLst>
                <a:ext uri="{FF2B5EF4-FFF2-40B4-BE49-F238E27FC236}">
                  <a16:creationId xmlns:a16="http://schemas.microsoft.com/office/drawing/2014/main" id="{997D79A0-7BB4-553F-7EC2-9EF1A006B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" y="1056"/>
              <a:ext cx="883" cy="52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sz="2000" b="1">
                  <a:latin typeface="Arial" charset="0"/>
                </a:rPr>
                <a:t>系统时钟</a:t>
              </a:r>
            </a:p>
          </p:txBody>
        </p:sp>
        <p:sp>
          <p:nvSpPr>
            <p:cNvPr id="28684" name="Rectangle 11">
              <a:extLst>
                <a:ext uri="{FF2B5EF4-FFF2-40B4-BE49-F238E27FC236}">
                  <a16:creationId xmlns:a16="http://schemas.microsoft.com/office/drawing/2014/main" id="{153B433B-B4AE-1E6A-7EEA-E8F98D54D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1056"/>
              <a:ext cx="988" cy="52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 b="1">
                  <a:latin typeface="Arial" charset="0"/>
                </a:rPr>
                <a:t>Bootloader</a:t>
              </a:r>
            </a:p>
          </p:txBody>
        </p:sp>
        <p:sp>
          <p:nvSpPr>
            <p:cNvPr id="28685" name="Rectangle 12">
              <a:extLst>
                <a:ext uri="{FF2B5EF4-FFF2-40B4-BE49-F238E27FC236}">
                  <a16:creationId xmlns:a16="http://schemas.microsoft.com/office/drawing/2014/main" id="{BDA7C82B-6B4E-3A85-AB44-917C46FDE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1872"/>
              <a:ext cx="988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sz="2000" b="1">
                  <a:latin typeface="Arial" charset="0"/>
                </a:rPr>
                <a:t>程序存储器</a:t>
              </a:r>
            </a:p>
          </p:txBody>
        </p:sp>
        <p:sp>
          <p:nvSpPr>
            <p:cNvPr id="28686" name="Rectangle 13">
              <a:extLst>
                <a:ext uri="{FF2B5EF4-FFF2-40B4-BE49-F238E27FC236}">
                  <a16:creationId xmlns:a16="http://schemas.microsoft.com/office/drawing/2014/main" id="{1F0797A6-EAE3-3448-38A3-3BACFBD52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2592"/>
              <a:ext cx="988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sz="2000" b="1">
                  <a:latin typeface="Arial" charset="0"/>
                </a:rPr>
                <a:t>数据存储器</a:t>
              </a:r>
            </a:p>
          </p:txBody>
        </p:sp>
        <p:sp>
          <p:nvSpPr>
            <p:cNvPr id="28687" name="Rectangle 14">
              <a:extLst>
                <a:ext uri="{FF2B5EF4-FFF2-40B4-BE49-F238E27FC236}">
                  <a16:creationId xmlns:a16="http://schemas.microsoft.com/office/drawing/2014/main" id="{94B7C60F-DE17-73C9-F4B2-32F314CD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3360"/>
              <a:ext cx="831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sz="2000" b="1">
                  <a:latin typeface="Arial" charset="0"/>
                </a:rPr>
                <a:t>电源控制</a:t>
              </a:r>
            </a:p>
          </p:txBody>
        </p:sp>
        <p:sp>
          <p:nvSpPr>
            <p:cNvPr id="28688" name="Rectangle 15">
              <a:extLst>
                <a:ext uri="{FF2B5EF4-FFF2-40B4-BE49-F238E27FC236}">
                  <a16:creationId xmlns:a16="http://schemas.microsoft.com/office/drawing/2014/main" id="{271458E4-FDE1-3C93-E4F1-4BD7AA377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264"/>
              <a:ext cx="958" cy="57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sz="2000" b="1">
                  <a:latin typeface="Arial" charset="0"/>
                </a:rPr>
                <a:t>模拟</a:t>
              </a:r>
              <a:r>
                <a:rPr lang="en-US" altLang="zh-CN" sz="2000" b="1">
                  <a:latin typeface="Arial" charset="0"/>
                </a:rPr>
                <a:t>I/O</a:t>
              </a:r>
            </a:p>
            <a:p>
              <a:pPr algn="ctr" eaLnBrk="1" hangingPunct="1">
                <a:defRPr/>
              </a:pPr>
              <a:r>
                <a:rPr lang="zh-CN" altLang="en-US" sz="2000" b="1">
                  <a:latin typeface="Arial" charset="0"/>
                </a:rPr>
                <a:t>编解码器</a:t>
              </a:r>
            </a:p>
          </p:txBody>
        </p:sp>
        <p:sp>
          <p:nvSpPr>
            <p:cNvPr id="28689" name="AutoShape 16">
              <a:extLst>
                <a:ext uri="{FF2B5EF4-FFF2-40B4-BE49-F238E27FC236}">
                  <a16:creationId xmlns:a16="http://schemas.microsoft.com/office/drawing/2014/main" id="{5EC19E1F-905A-6510-2D2B-20C7F8ED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" y="2880"/>
              <a:ext cx="104" cy="480"/>
            </a:xfrm>
            <a:prstGeom prst="upDownArrow">
              <a:avLst>
                <a:gd name="adj1" fmla="val 50000"/>
                <a:gd name="adj2" fmla="val 92308"/>
              </a:avLst>
            </a:prstGeom>
            <a:grp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690" name="Rectangle 17">
              <a:extLst>
                <a:ext uri="{FF2B5EF4-FFF2-40B4-BE49-F238E27FC236}">
                  <a16:creationId xmlns:a16="http://schemas.microsoft.com/office/drawing/2014/main" id="{D1B07F39-554F-DD43-70C9-905D3133C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" y="2614"/>
              <a:ext cx="888" cy="50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CN" altLang="en-US" sz="2000" b="1">
                  <a:latin typeface="Arial" charset="0"/>
                </a:rPr>
                <a:t>定时</a:t>
              </a:r>
              <a:r>
                <a:rPr lang="en-US" altLang="zh-CN" sz="2000" b="1">
                  <a:latin typeface="Arial" charset="0"/>
                </a:rPr>
                <a:t>/</a:t>
              </a:r>
              <a:r>
                <a:rPr lang="zh-CN" altLang="en-US" sz="2000" b="1">
                  <a:latin typeface="Arial" charset="0"/>
                </a:rPr>
                <a:t>计数器</a:t>
              </a:r>
            </a:p>
          </p:txBody>
        </p:sp>
        <p:sp>
          <p:nvSpPr>
            <p:cNvPr id="28691" name="AutoShape 18">
              <a:extLst>
                <a:ext uri="{FF2B5EF4-FFF2-40B4-BE49-F238E27FC236}">
                  <a16:creationId xmlns:a16="http://schemas.microsoft.com/office/drawing/2014/main" id="{54512AC3-0243-7EB5-D495-A183CD4ED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1" y="2160"/>
              <a:ext cx="364" cy="96"/>
            </a:xfrm>
            <a:prstGeom prst="leftArrow">
              <a:avLst>
                <a:gd name="adj1" fmla="val 50000"/>
                <a:gd name="adj2" fmla="val 94792"/>
              </a:avLst>
            </a:prstGeom>
            <a:grp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692" name="AutoShape 19">
              <a:extLst>
                <a:ext uri="{FF2B5EF4-FFF2-40B4-BE49-F238E27FC236}">
                  <a16:creationId xmlns:a16="http://schemas.microsoft.com/office/drawing/2014/main" id="{27304A0F-5802-B2D8-FBD5-6C97D6571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1" y="2064"/>
              <a:ext cx="364" cy="96"/>
            </a:xfrm>
            <a:prstGeom prst="rightArrow">
              <a:avLst>
                <a:gd name="adj1" fmla="val 50000"/>
                <a:gd name="adj2" fmla="val 94792"/>
              </a:avLst>
            </a:prstGeom>
            <a:grp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693" name="AutoShape 20">
              <a:extLst>
                <a:ext uri="{FF2B5EF4-FFF2-40B4-BE49-F238E27FC236}">
                  <a16:creationId xmlns:a16="http://schemas.microsoft.com/office/drawing/2014/main" id="{975A5315-93DD-75DC-93DF-EFA15428F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2736"/>
              <a:ext cx="312" cy="96"/>
            </a:xfrm>
            <a:prstGeom prst="leftRightArrow">
              <a:avLst>
                <a:gd name="adj1" fmla="val 50000"/>
                <a:gd name="adj2" fmla="val 65000"/>
              </a:avLst>
            </a:prstGeom>
            <a:grp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694" name="AutoShape 21">
              <a:extLst>
                <a:ext uri="{FF2B5EF4-FFF2-40B4-BE49-F238E27FC236}">
                  <a16:creationId xmlns:a16="http://schemas.microsoft.com/office/drawing/2014/main" id="{CE4FF25F-3C95-25CB-C9D5-973D7D303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2160"/>
              <a:ext cx="312" cy="96"/>
            </a:xfrm>
            <a:prstGeom prst="leftArrow">
              <a:avLst>
                <a:gd name="adj1" fmla="val 50000"/>
                <a:gd name="adj2" fmla="val 81250"/>
              </a:avLst>
            </a:prstGeom>
            <a:grp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695" name="AutoShape 22">
              <a:extLst>
                <a:ext uri="{FF2B5EF4-FFF2-40B4-BE49-F238E27FC236}">
                  <a16:creationId xmlns:a16="http://schemas.microsoft.com/office/drawing/2014/main" id="{21442AFA-49A1-A711-3851-A97183783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" y="1584"/>
              <a:ext cx="104" cy="384"/>
            </a:xfrm>
            <a:prstGeom prst="downArrow">
              <a:avLst>
                <a:gd name="adj1" fmla="val 50000"/>
                <a:gd name="adj2" fmla="val 92308"/>
              </a:avLst>
            </a:prstGeom>
            <a:grp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696" name="Line 23">
              <a:extLst>
                <a:ext uri="{FF2B5EF4-FFF2-40B4-BE49-F238E27FC236}">
                  <a16:creationId xmlns:a16="http://schemas.microsoft.com/office/drawing/2014/main" id="{026B9D69-FFED-6846-A369-1B7066D89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8" y="1584"/>
              <a:ext cx="312" cy="384"/>
            </a:xfrm>
            <a:prstGeom prst="line">
              <a:avLst/>
            </a:prstGeom>
            <a:grpFill/>
            <a:ln w="57150">
              <a:solidFill>
                <a:srgbClr val="969696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697" name="Line 24">
              <a:extLst>
                <a:ext uri="{FF2B5EF4-FFF2-40B4-BE49-F238E27FC236}">
                  <a16:creationId xmlns:a16="http://schemas.microsoft.com/office/drawing/2014/main" id="{FED82057-12D8-03B0-21E9-F3EC8F5DE0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5" y="3072"/>
              <a:ext cx="156" cy="240"/>
            </a:xfrm>
            <a:prstGeom prst="line">
              <a:avLst/>
            </a:prstGeom>
            <a:grpFill/>
            <a:ln w="57150">
              <a:solidFill>
                <a:srgbClr val="969696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698" name="Line 25">
              <a:extLst>
                <a:ext uri="{FF2B5EF4-FFF2-40B4-BE49-F238E27FC236}">
                  <a16:creationId xmlns:a16="http://schemas.microsoft.com/office/drawing/2014/main" id="{E8BC50ED-A2FA-575B-FBC7-54B89E8CE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1" y="2880"/>
              <a:ext cx="104" cy="192"/>
            </a:xfrm>
            <a:prstGeom prst="line">
              <a:avLst/>
            </a:prstGeom>
            <a:grpFill/>
            <a:ln w="57150">
              <a:solidFill>
                <a:srgbClr val="969696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699" name="Line 26">
              <a:extLst>
                <a:ext uri="{FF2B5EF4-FFF2-40B4-BE49-F238E27FC236}">
                  <a16:creationId xmlns:a16="http://schemas.microsoft.com/office/drawing/2014/main" id="{EC29A93A-18F0-AA8A-5B78-4C802ED87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9" y="1536"/>
              <a:ext cx="156" cy="432"/>
            </a:xfrm>
            <a:prstGeom prst="line">
              <a:avLst/>
            </a:prstGeom>
            <a:grpFill/>
            <a:ln w="57150">
              <a:solidFill>
                <a:srgbClr val="969696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700" name="Line 27">
              <a:extLst>
                <a:ext uri="{FF2B5EF4-FFF2-40B4-BE49-F238E27FC236}">
                  <a16:creationId xmlns:a16="http://schemas.microsoft.com/office/drawing/2014/main" id="{AD29DA99-BD8D-8E2D-22B8-9EFF52A87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2880"/>
              <a:ext cx="442" cy="432"/>
            </a:xfrm>
            <a:prstGeom prst="line">
              <a:avLst/>
            </a:prstGeom>
            <a:grpFill/>
            <a:ln w="57150">
              <a:solidFill>
                <a:srgbClr val="969696"/>
              </a:solidFill>
              <a:round/>
              <a:headEnd type="triangle" w="med" len="med"/>
              <a:tailEnd type="triangle" w="sm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701" name="AutoShape 28">
              <a:extLst>
                <a:ext uri="{FF2B5EF4-FFF2-40B4-BE49-F238E27FC236}">
                  <a16:creationId xmlns:a16="http://schemas.microsoft.com/office/drawing/2014/main" id="{0383D1D6-C213-10ED-36DA-42CF31866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" y="2688"/>
              <a:ext cx="256" cy="107"/>
            </a:xfrm>
            <a:prstGeom prst="rightArrow">
              <a:avLst>
                <a:gd name="adj1" fmla="val 50000"/>
                <a:gd name="adj2" fmla="val 59813"/>
              </a:avLst>
            </a:prstGeom>
            <a:grp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sp>
        <p:nvSpPr>
          <p:cNvPr id="58373" name="灯片编号占位符 2">
            <a:extLst>
              <a:ext uri="{FF2B5EF4-FFF2-40B4-BE49-F238E27FC236}">
                <a16:creationId xmlns:a16="http://schemas.microsoft.com/office/drawing/2014/main" id="{85FBC0DE-E696-CE20-4814-A560A8A8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9056D0-1FD4-4F3B-AB45-66E699A3B2E7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>
            <a:extLst>
              <a:ext uri="{FF2B5EF4-FFF2-40B4-BE49-F238E27FC236}">
                <a16:creationId xmlns:a16="http://schemas.microsoft.com/office/drawing/2014/main" id="{30395A8A-47E4-AA97-80CA-4F1951C5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43363" y="6381750"/>
            <a:ext cx="914400" cy="284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54C693-CA0C-4B50-AF7B-A538016D6267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F57D06DF-43D9-7C61-8F17-ACA5CF25D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76250"/>
            <a:ext cx="8229600" cy="679450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10.2 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系统的设计过程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D6DBD6-3F61-AD71-6B82-E4461725C944}"/>
              </a:ext>
            </a:extLst>
          </p:cNvPr>
          <p:cNvSpPr/>
          <p:nvPr/>
        </p:nvSpPr>
        <p:spPr>
          <a:xfrm>
            <a:off x="2915816" y="1325859"/>
            <a:ext cx="3168352" cy="504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需求分析，确定设计目标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0522BD-C868-4394-7448-DDFC01A4AB98}"/>
              </a:ext>
            </a:extLst>
          </p:cNvPr>
          <p:cNvSpPr/>
          <p:nvPr/>
        </p:nvSpPr>
        <p:spPr>
          <a:xfrm>
            <a:off x="2915816" y="2355111"/>
            <a:ext cx="3168352" cy="504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算法研究、指标确定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9EB988-0452-B09A-297B-FE4D7473D5DA}"/>
              </a:ext>
            </a:extLst>
          </p:cNvPr>
          <p:cNvSpPr/>
          <p:nvPr/>
        </p:nvSpPr>
        <p:spPr>
          <a:xfrm>
            <a:off x="2915816" y="3212976"/>
            <a:ext cx="3168352" cy="504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DSP/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外围器件选型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01887D-0C4B-DB16-23BD-94C0A0731BE6}"/>
              </a:ext>
            </a:extLst>
          </p:cNvPr>
          <p:cNvSpPr/>
          <p:nvPr/>
        </p:nvSpPr>
        <p:spPr>
          <a:xfrm>
            <a:off x="1218478" y="3944505"/>
            <a:ext cx="1728192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硬件设计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B8E1E2-60E7-AAC2-D180-C3E2A49BEE3D}"/>
              </a:ext>
            </a:extLst>
          </p:cNvPr>
          <p:cNvSpPr/>
          <p:nvPr/>
        </p:nvSpPr>
        <p:spPr>
          <a:xfrm>
            <a:off x="1218478" y="4952617"/>
            <a:ext cx="1728192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硬件调试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18DA71-E4DA-696F-E32D-FACC6E9A24DF}"/>
              </a:ext>
            </a:extLst>
          </p:cNvPr>
          <p:cNvSpPr/>
          <p:nvPr/>
        </p:nvSpPr>
        <p:spPr>
          <a:xfrm>
            <a:off x="6588224" y="3872497"/>
            <a:ext cx="1656184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软件设计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C87CA0-CF1B-E024-7137-44741F480442}"/>
              </a:ext>
            </a:extLst>
          </p:cNvPr>
          <p:cNvSpPr/>
          <p:nvPr/>
        </p:nvSpPr>
        <p:spPr>
          <a:xfrm>
            <a:off x="6588225" y="4880609"/>
            <a:ext cx="1656612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软件调试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2DDFCB-4F14-3C16-9DB6-94B1BA6A5A07}"/>
              </a:ext>
            </a:extLst>
          </p:cNvPr>
          <p:cNvSpPr/>
          <p:nvPr/>
        </p:nvSpPr>
        <p:spPr>
          <a:xfrm>
            <a:off x="3177502" y="5852717"/>
            <a:ext cx="3168352" cy="540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系统集成与测试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0A10D76-D9A2-E763-6A00-2C11932A046E}"/>
              </a:ext>
            </a:extLst>
          </p:cNvPr>
          <p:cNvCxnSpPr/>
          <p:nvPr/>
        </p:nvCxnSpPr>
        <p:spPr>
          <a:xfrm>
            <a:off x="4500563" y="1851025"/>
            <a:ext cx="0" cy="50482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40E26C-946A-5E67-ECF2-99732C294398}"/>
              </a:ext>
            </a:extLst>
          </p:cNvPr>
          <p:cNvCxnSpPr/>
          <p:nvPr/>
        </p:nvCxnSpPr>
        <p:spPr>
          <a:xfrm>
            <a:off x="4500563" y="2924175"/>
            <a:ext cx="0" cy="28892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D367DB20-13E1-A6D1-5F53-AEF706A3B49E}"/>
              </a:ext>
            </a:extLst>
          </p:cNvPr>
          <p:cNvCxnSpPr/>
          <p:nvPr/>
        </p:nvCxnSpPr>
        <p:spPr>
          <a:xfrm rot="10800000" flipV="1">
            <a:off x="2082800" y="3465513"/>
            <a:ext cx="833438" cy="479425"/>
          </a:xfrm>
          <a:prstGeom prst="bentConnector2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E16AC722-99B3-FE59-DB22-518F38D4870A}"/>
              </a:ext>
            </a:extLst>
          </p:cNvPr>
          <p:cNvCxnSpPr/>
          <p:nvPr/>
        </p:nvCxnSpPr>
        <p:spPr>
          <a:xfrm>
            <a:off x="6084888" y="3357563"/>
            <a:ext cx="1331912" cy="514350"/>
          </a:xfrm>
          <a:prstGeom prst="bentConnector2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EBA4B4B-E4A4-C507-5F7E-1DBCA123E6A2}"/>
              </a:ext>
            </a:extLst>
          </p:cNvPr>
          <p:cNvCxnSpPr/>
          <p:nvPr/>
        </p:nvCxnSpPr>
        <p:spPr>
          <a:xfrm>
            <a:off x="2082800" y="4664075"/>
            <a:ext cx="0" cy="28892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D25944F-0998-8A9C-FB1B-403EEED8FEA7}"/>
              </a:ext>
            </a:extLst>
          </p:cNvPr>
          <p:cNvCxnSpPr/>
          <p:nvPr/>
        </p:nvCxnSpPr>
        <p:spPr>
          <a:xfrm>
            <a:off x="7416800" y="4664075"/>
            <a:ext cx="0" cy="2159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03758A9E-D743-0873-FA92-E6EA261207A5}"/>
              </a:ext>
            </a:extLst>
          </p:cNvPr>
          <p:cNvCxnSpPr/>
          <p:nvPr/>
        </p:nvCxnSpPr>
        <p:spPr>
          <a:xfrm>
            <a:off x="2082800" y="5672138"/>
            <a:ext cx="1095375" cy="493712"/>
          </a:xfrm>
          <a:prstGeom prst="bentConnector3">
            <a:avLst>
              <a:gd name="adj1" fmla="val -372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48" name="肘形连接符 53247">
            <a:extLst>
              <a:ext uri="{FF2B5EF4-FFF2-40B4-BE49-F238E27FC236}">
                <a16:creationId xmlns:a16="http://schemas.microsoft.com/office/drawing/2014/main" id="{79B1071A-D288-8297-619F-EAFFE118FB1A}"/>
              </a:ext>
            </a:extLst>
          </p:cNvPr>
          <p:cNvCxnSpPr/>
          <p:nvPr/>
        </p:nvCxnSpPr>
        <p:spPr>
          <a:xfrm rot="10800000" flipV="1">
            <a:off x="6345238" y="5672138"/>
            <a:ext cx="1071562" cy="493712"/>
          </a:xfrm>
          <a:prstGeom prst="bentConnector3">
            <a:avLst>
              <a:gd name="adj1" fmla="val -1513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>
            <a:extLst>
              <a:ext uri="{FF2B5EF4-FFF2-40B4-BE49-F238E27FC236}">
                <a16:creationId xmlns:a16="http://schemas.microsoft.com/office/drawing/2014/main" id="{A476E6B2-BF9D-80D7-1994-A663DC3D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F7A6CB-2F28-416A-8D06-BCFB2A352818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33BE9D1-1FCB-6D2C-2FB4-133D88502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10.2 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图像处理</a:t>
            </a:r>
            <a:r>
              <a:rPr lang="en-US" altLang="zh-CN" sz="3600" b="1" dirty="0">
                <a:latin typeface="+mj-ea"/>
                <a:cs typeface="Times New Roman" pitchFamily="18" charset="0"/>
              </a:rPr>
              <a:t>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选型原则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F6C20F99-197F-90D3-EA0F-8DA794785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475163" cy="4686300"/>
          </a:xfrm>
        </p:spPr>
        <p:txBody>
          <a:bodyPr/>
          <a:lstStyle/>
          <a:p>
            <a:pPr>
              <a:defRPr/>
            </a:pPr>
            <a:r>
              <a:rPr lang="zh-CN" altLang="en-US" sz="2800" dirty="0"/>
              <a:t>定点</a:t>
            </a:r>
            <a:r>
              <a:rPr lang="en-US" altLang="zh-CN" sz="2800" dirty="0"/>
              <a:t>VS</a:t>
            </a:r>
            <a:r>
              <a:rPr lang="zh-CN" altLang="en-US" sz="2800" dirty="0"/>
              <a:t>浮点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</a:t>
            </a:r>
            <a:r>
              <a:rPr lang="zh-CN" altLang="en-US" sz="2400" dirty="0"/>
              <a:t>图像处理一般选用定点</a:t>
            </a:r>
            <a:endParaRPr lang="en-US" altLang="zh-CN" sz="24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 </a:t>
            </a:r>
            <a:r>
              <a:rPr lang="zh-CN" altLang="en-US" sz="2400" dirty="0"/>
              <a:t>动态范围</a:t>
            </a:r>
            <a:r>
              <a:rPr lang="en-US" altLang="zh-CN" sz="2400" dirty="0"/>
              <a:t>/</a:t>
            </a:r>
            <a:r>
              <a:rPr lang="zh-CN" altLang="en-US" sz="2400" dirty="0"/>
              <a:t>精度高 选用浮点</a:t>
            </a:r>
            <a:endParaRPr lang="en-US" altLang="zh-CN" sz="24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400" dirty="0"/>
              <a:t>   （如 密集的</a:t>
            </a:r>
            <a:r>
              <a:rPr lang="en-US" altLang="zh-CN" sz="2400" dirty="0"/>
              <a:t>FFT</a:t>
            </a:r>
            <a:r>
              <a:rPr lang="zh-CN" altLang="en-US" sz="2400" dirty="0"/>
              <a:t>运算）</a:t>
            </a:r>
            <a:endParaRPr lang="en-US" altLang="zh-CN" sz="2400" dirty="0"/>
          </a:p>
          <a:p>
            <a:pPr>
              <a:defRPr/>
            </a:pPr>
            <a:r>
              <a:rPr lang="zh-CN" altLang="en-US" sz="2800" dirty="0"/>
              <a:t>内存大小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</a:t>
            </a:r>
            <a:r>
              <a:rPr lang="zh-CN" altLang="en-US" sz="2400" dirty="0"/>
              <a:t>片上内存  访问速度快</a:t>
            </a:r>
            <a:endParaRPr lang="en-US" altLang="zh-CN" sz="24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 </a:t>
            </a:r>
            <a:r>
              <a:rPr lang="zh-CN" altLang="en-US" sz="2400" dirty="0"/>
              <a:t>偏向大内存</a:t>
            </a:r>
            <a:endParaRPr lang="en-US" altLang="zh-CN" sz="2800" dirty="0"/>
          </a:p>
        </p:txBody>
      </p:sp>
      <p:sp>
        <p:nvSpPr>
          <p:cNvPr id="60421" name="Rectangle 3">
            <a:extLst>
              <a:ext uri="{FF2B5EF4-FFF2-40B4-BE49-F238E27FC236}">
                <a16:creationId xmlns:a16="http://schemas.microsoft.com/office/drawing/2014/main" id="{E4AEED4B-0F8A-93BF-20C4-78CCA622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600200"/>
            <a:ext cx="3198813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800"/>
              <a:t>外设接口</a:t>
            </a:r>
            <a:endParaRPr lang="en-US" altLang="zh-CN" sz="2800"/>
          </a:p>
          <a:p>
            <a:r>
              <a:rPr lang="zh-CN" altLang="en-US" sz="2800"/>
              <a:t>功耗</a:t>
            </a:r>
            <a:endParaRPr lang="en-US" altLang="zh-CN" sz="2800"/>
          </a:p>
          <a:p>
            <a:r>
              <a:rPr lang="zh-CN" altLang="en-US" sz="2800"/>
              <a:t>成本</a:t>
            </a:r>
            <a:endParaRPr lang="en-US" altLang="zh-CN"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>
            <a:extLst>
              <a:ext uri="{FF2B5EF4-FFF2-40B4-BE49-F238E27FC236}">
                <a16:creationId xmlns:a16="http://schemas.microsoft.com/office/drawing/2014/main" id="{4613F4E5-160F-EA40-30D0-F51A42E3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C72FE4-9894-46EC-A87D-8068D66D1547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6EA9390-30C2-0DF5-E8D8-86635BFCE1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10.2 C6000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系列</a:t>
            </a:r>
            <a:r>
              <a:rPr lang="en-US" altLang="zh-CN" sz="3600" b="1" dirty="0">
                <a:latin typeface="+mj-ea"/>
                <a:cs typeface="Times New Roman" pitchFamily="18" charset="0"/>
              </a:rPr>
              <a:t>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开发工具</a:t>
            </a:r>
          </a:p>
        </p:txBody>
      </p:sp>
      <p:pic>
        <p:nvPicPr>
          <p:cNvPr id="61444" name="Picture 2" descr="E:\颜露新文档\教学\本科生 教学任务\560.jpg">
            <a:extLst>
              <a:ext uri="{FF2B5EF4-FFF2-40B4-BE49-F238E27FC236}">
                <a16:creationId xmlns:a16="http://schemas.microsoft.com/office/drawing/2014/main" id="{1288BA93-1B2D-2029-4908-27166B21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1265238"/>
            <a:ext cx="29432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0865C3A4-39A1-7FA5-D772-C3264F99A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600200"/>
            <a:ext cx="8229600" cy="4686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800" dirty="0"/>
              <a:t>JTAG</a:t>
            </a:r>
            <a:r>
              <a:rPr lang="zh-CN" altLang="en-US" sz="2800" dirty="0"/>
              <a:t>仿真器（并口，</a:t>
            </a:r>
            <a:r>
              <a:rPr lang="en-US" altLang="zh-CN" sz="2800" dirty="0"/>
              <a:t>USB</a:t>
            </a:r>
            <a:r>
              <a:rPr lang="zh-CN" altLang="en-US" sz="2800" dirty="0"/>
              <a:t>口）</a:t>
            </a:r>
            <a:endParaRPr lang="en-US" altLang="zh-CN" sz="2800" dirty="0"/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zh-CN" sz="2800" dirty="0"/>
              <a:t>   </a:t>
            </a:r>
            <a:r>
              <a:rPr lang="zh-CN" altLang="en-US" sz="2000" dirty="0"/>
              <a:t>主机与</a:t>
            </a:r>
            <a:r>
              <a:rPr lang="en-US" altLang="zh-CN" sz="2000" dirty="0"/>
              <a:t>DSP</a:t>
            </a:r>
            <a:r>
              <a:rPr lang="zh-CN" altLang="en-US" sz="2000" dirty="0"/>
              <a:t>之间的调试通道</a:t>
            </a:r>
            <a:endParaRPr lang="en-US" altLang="zh-CN" sz="2000" dirty="0"/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zh-CN" sz="2000" dirty="0"/>
              <a:t>    DSP</a:t>
            </a:r>
            <a:r>
              <a:rPr lang="zh-CN" altLang="en-US" sz="2000" dirty="0"/>
              <a:t>调试开发的必选</a:t>
            </a:r>
            <a:endParaRPr lang="en-US" altLang="zh-CN" sz="2000" dirty="0"/>
          </a:p>
          <a:p>
            <a:pPr marL="0" indent="0">
              <a:buFont typeface="Wingdings 2" pitchFamily="18" charset="2"/>
              <a:buNone/>
              <a:defRPr/>
            </a:pPr>
            <a:endParaRPr lang="zh-CN" altLang="en-US" sz="2800" dirty="0"/>
          </a:p>
          <a:p>
            <a:pPr>
              <a:defRPr/>
            </a:pPr>
            <a:r>
              <a:rPr lang="zh-CN" altLang="en-US" sz="2800" dirty="0"/>
              <a:t>集成开发环境</a:t>
            </a:r>
            <a:r>
              <a:rPr lang="en-US" altLang="zh-CN" sz="2800" dirty="0"/>
              <a:t>CCS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zh-CN" sz="2000" dirty="0"/>
              <a:t>    Code Composer Studio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zh-CN" sz="2000" dirty="0"/>
              <a:t>     TI DSP </a:t>
            </a:r>
            <a:r>
              <a:rPr lang="zh-CN" altLang="en-US" sz="2000" dirty="0"/>
              <a:t>开发必需的</a:t>
            </a:r>
            <a:r>
              <a:rPr lang="en-US" altLang="zh-CN" sz="2000" dirty="0"/>
              <a:t>IDE</a:t>
            </a:r>
            <a:r>
              <a:rPr lang="zh-CN" altLang="en-US" sz="2000" dirty="0"/>
              <a:t>软件</a:t>
            </a:r>
            <a:r>
              <a:rPr lang="en-US" altLang="zh-CN" sz="2000" dirty="0"/>
              <a:t> </a:t>
            </a:r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r>
              <a:rPr lang="zh-CN" altLang="en-US" sz="2800" dirty="0"/>
              <a:t>主机（</a:t>
            </a:r>
            <a:r>
              <a:rPr lang="en-US" altLang="zh-CN" sz="2800" dirty="0"/>
              <a:t>PC</a:t>
            </a:r>
            <a:r>
              <a:rPr lang="zh-CN" altLang="en-US" sz="2800" dirty="0"/>
              <a:t>机）</a:t>
            </a:r>
            <a:endParaRPr lang="en-US" altLang="zh-CN" sz="2800" dirty="0"/>
          </a:p>
          <a:p>
            <a:pPr>
              <a:defRPr/>
            </a:pPr>
            <a:endParaRPr lang="en-US" altLang="zh-CN" dirty="0"/>
          </a:p>
          <a:p>
            <a:pPr marL="0" indent="0">
              <a:buFont typeface="Wingdings 2" pitchFamily="18" charset="2"/>
              <a:buNone/>
              <a:defRPr/>
            </a:pPr>
            <a:endParaRPr lang="zh-CN" altLang="en-US" dirty="0"/>
          </a:p>
        </p:txBody>
      </p:sp>
      <p:pic>
        <p:nvPicPr>
          <p:cNvPr id="61446" name="Picture 3" descr="E:\颜露新文档\教学\本科生 教学任务\CCS.jpg">
            <a:extLst>
              <a:ext uri="{FF2B5EF4-FFF2-40B4-BE49-F238E27FC236}">
                <a16:creationId xmlns:a16="http://schemas.microsoft.com/office/drawing/2014/main" id="{65D030A2-1F03-2D60-DE5B-07FA450F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360738"/>
            <a:ext cx="39814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>
            <a:extLst>
              <a:ext uri="{FF2B5EF4-FFF2-40B4-BE49-F238E27FC236}">
                <a16:creationId xmlns:a16="http://schemas.microsoft.com/office/drawing/2014/main" id="{EBC239F1-8520-2A66-7FD7-6911E7AF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CD2BCB-80B2-4E6E-A053-A750A624E574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1E59E878-9F41-0C67-27AF-B45AFC9524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10.2 C6000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系列</a:t>
            </a:r>
            <a:r>
              <a:rPr lang="en-US" altLang="zh-CN" sz="3600" b="1" dirty="0">
                <a:latin typeface="+mj-ea"/>
                <a:cs typeface="Times New Roman" pitchFamily="18" charset="0"/>
              </a:rPr>
              <a:t>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开发方式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37E0F30F-662B-CB46-C897-85CED29715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/>
              <a:t>主机（</a:t>
            </a:r>
            <a:r>
              <a:rPr lang="en-US" altLang="zh-CN" sz="2400"/>
              <a:t>CCS</a:t>
            </a:r>
            <a:r>
              <a:rPr lang="zh-CN" altLang="en-US" sz="2400"/>
              <a:t>）</a:t>
            </a:r>
            <a:r>
              <a:rPr lang="en-US" altLang="zh-CN" sz="2400"/>
              <a:t>+JTAG</a:t>
            </a:r>
            <a:r>
              <a:rPr lang="zh-CN" altLang="en-US" sz="2400"/>
              <a:t>仿真器</a:t>
            </a:r>
            <a:r>
              <a:rPr lang="en-US" altLang="zh-CN" sz="2400"/>
              <a:t>+</a:t>
            </a:r>
            <a:r>
              <a:rPr lang="zh-CN" altLang="en-US" sz="2400"/>
              <a:t>目标硬件板</a:t>
            </a:r>
          </a:p>
        </p:txBody>
      </p:sp>
      <p:pic>
        <p:nvPicPr>
          <p:cNvPr id="62469" name="Picture 6" descr="E:\颜露新文档\教学\本科生 教学任务\IMG_20140421_145407.jpg">
            <a:extLst>
              <a:ext uri="{FF2B5EF4-FFF2-40B4-BE49-F238E27FC236}">
                <a16:creationId xmlns:a16="http://schemas.microsoft.com/office/drawing/2014/main" id="{0CFA7F56-82B0-8B42-6FA8-D611FF43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92375"/>
            <a:ext cx="63976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93F735-9A0F-4041-CFFF-C5650A1FB8BC}"/>
              </a:ext>
            </a:extLst>
          </p:cNvPr>
          <p:cNvCxnSpPr/>
          <p:nvPr/>
        </p:nvCxnSpPr>
        <p:spPr>
          <a:xfrm>
            <a:off x="1042988" y="5229225"/>
            <a:ext cx="1008062" cy="5032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C90770-421A-22B9-EF93-884CF8BC29D7}"/>
              </a:ext>
            </a:extLst>
          </p:cNvPr>
          <p:cNvSpPr txBox="1"/>
          <p:nvPr/>
        </p:nvSpPr>
        <p:spPr>
          <a:xfrm>
            <a:off x="-6350" y="4840288"/>
            <a:ext cx="14097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DSP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硬件板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9C0982F-74F6-FEED-1DA4-A41FEB5A947E}"/>
              </a:ext>
            </a:extLst>
          </p:cNvPr>
          <p:cNvCxnSpPr>
            <a:stCxn id="15" idx="0"/>
          </p:cNvCxnSpPr>
          <p:nvPr/>
        </p:nvCxnSpPr>
        <p:spPr>
          <a:xfrm flipV="1">
            <a:off x="3311525" y="5300663"/>
            <a:ext cx="612775" cy="104933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D21121-B30D-6FF6-5371-4E0977D163BD}"/>
              </a:ext>
            </a:extLst>
          </p:cNvPr>
          <p:cNvSpPr txBox="1"/>
          <p:nvPr/>
        </p:nvSpPr>
        <p:spPr>
          <a:xfrm>
            <a:off x="2411413" y="6350000"/>
            <a:ext cx="18002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JTAG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仿真器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CA1B579-4559-5D00-6161-57069093033C}"/>
              </a:ext>
            </a:extLst>
          </p:cNvPr>
          <p:cNvCxnSpPr/>
          <p:nvPr/>
        </p:nvCxnSpPr>
        <p:spPr>
          <a:xfrm flipH="1">
            <a:off x="6443663" y="2276475"/>
            <a:ext cx="1081087" cy="100806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65444A-2EF0-7C2B-C8B5-1E99907BD2E2}"/>
              </a:ext>
            </a:extLst>
          </p:cNvPr>
          <p:cNvSpPr txBox="1"/>
          <p:nvPr/>
        </p:nvSpPr>
        <p:spPr>
          <a:xfrm>
            <a:off x="6732588" y="1882775"/>
            <a:ext cx="2411412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主机（带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CCS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软件）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5EA23937-C6AB-3B07-3E9A-A41C4C8D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73EBCC-0B63-4AC3-8C47-7B5BAEC40F90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4372C03F-0711-15F6-32C4-BA260B2F6B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10.2 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集成开发环境</a:t>
            </a:r>
            <a:r>
              <a:rPr lang="en-US" altLang="zh-CN" sz="3600" b="1" dirty="0">
                <a:latin typeface="+mj-ea"/>
                <a:cs typeface="Times New Roman" pitchFamily="18" charset="0"/>
              </a:rPr>
              <a:t>CCS</a:t>
            </a:r>
            <a:endParaRPr lang="zh-CN" altLang="en-US" sz="3600" b="1" dirty="0">
              <a:latin typeface="+mj-ea"/>
              <a:cs typeface="Times New Roman" pitchFamily="18" charset="0"/>
            </a:endParaRP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C4BDD43-D3C8-6C4B-4944-1762BFBD9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106738" cy="4686300"/>
          </a:xfrm>
        </p:spPr>
        <p:txBody>
          <a:bodyPr/>
          <a:lstStyle/>
          <a:p>
            <a:r>
              <a:rPr lang="zh-CN" altLang="en-US" sz="2400"/>
              <a:t>源程序编辑器</a:t>
            </a:r>
          </a:p>
          <a:p>
            <a:r>
              <a:rPr lang="zh-CN" altLang="en-US" sz="2400"/>
              <a:t>编译器</a:t>
            </a:r>
            <a:endParaRPr lang="en-US" altLang="zh-CN" sz="2400"/>
          </a:p>
          <a:p>
            <a:r>
              <a:rPr lang="zh-CN" altLang="en-US" sz="2400"/>
              <a:t>链接器</a:t>
            </a:r>
            <a:endParaRPr lang="en-US" altLang="zh-CN" sz="2400"/>
          </a:p>
          <a:p>
            <a:r>
              <a:rPr lang="zh-CN" altLang="en-US" sz="2400"/>
              <a:t>调试与数据分析</a:t>
            </a:r>
          </a:p>
          <a:p>
            <a:r>
              <a:rPr lang="en-US" altLang="zh-CN" sz="2400"/>
              <a:t>DSP/BIOS</a:t>
            </a:r>
            <a:r>
              <a:rPr lang="zh-CN" altLang="en-US" sz="2400"/>
              <a:t>和</a:t>
            </a:r>
            <a:r>
              <a:rPr lang="en-US" altLang="zh-CN" sz="2400"/>
              <a:t>API</a:t>
            </a:r>
          </a:p>
          <a:p>
            <a:r>
              <a:rPr lang="en-US" altLang="zh-CN" sz="2400"/>
              <a:t>RTDX</a:t>
            </a:r>
            <a:r>
              <a:rPr lang="zh-CN" altLang="en-US" sz="2400"/>
              <a:t>，主机接口和</a:t>
            </a:r>
            <a:r>
              <a:rPr lang="en-US" altLang="zh-CN" sz="2400"/>
              <a:t>API</a:t>
            </a:r>
          </a:p>
          <a:p>
            <a:r>
              <a:rPr lang="zh-CN" altLang="en-US" sz="2400"/>
              <a:t>高效处理库</a:t>
            </a:r>
          </a:p>
        </p:txBody>
      </p:sp>
      <p:pic>
        <p:nvPicPr>
          <p:cNvPr id="63493" name="Picture 2" descr="E:\颜露新文档\教学\本科生 教学任务\开发过程.jpg">
            <a:extLst>
              <a:ext uri="{FF2B5EF4-FFF2-40B4-BE49-F238E27FC236}">
                <a16:creationId xmlns:a16="http://schemas.microsoft.com/office/drawing/2014/main" id="{37840F76-B793-8B7A-6C0D-06FE0DD0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0" y="1700213"/>
            <a:ext cx="5522913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D913FA-722A-70FB-1D57-A6A2CAE85A2A}"/>
              </a:ext>
            </a:extLst>
          </p:cNvPr>
          <p:cNvSpPr txBox="1"/>
          <p:nvPr/>
        </p:nvSpPr>
        <p:spPr>
          <a:xfrm>
            <a:off x="5292725" y="6165850"/>
            <a:ext cx="27352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CCS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构成及接口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5">
            <a:extLst>
              <a:ext uri="{FF2B5EF4-FFF2-40B4-BE49-F238E27FC236}">
                <a16:creationId xmlns:a16="http://schemas.microsoft.com/office/drawing/2014/main" id="{146FF322-061A-0565-4E70-64D93214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F33C9D-A856-41A2-A995-1E4993750B72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FC12E6F-DCA8-DCAF-01BA-7FB23644E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10.2 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软件开发流程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CDF1608C-A255-7DEE-6D7E-5B20366ED8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38538" cy="4686300"/>
          </a:xfrm>
        </p:spPr>
        <p:txBody>
          <a:bodyPr/>
          <a:lstStyle/>
          <a:p>
            <a:pPr>
              <a:defRPr/>
            </a:pPr>
            <a:r>
              <a:rPr lang="zh-CN" altLang="en-US" sz="2400" dirty="0"/>
              <a:t>编程语言</a:t>
            </a:r>
            <a:endParaRPr lang="en-US" altLang="zh-CN" sz="24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000" dirty="0"/>
              <a:t>常用</a:t>
            </a:r>
            <a:r>
              <a:rPr lang="en-US" altLang="zh-CN" sz="2000" dirty="0"/>
              <a:t>C</a:t>
            </a:r>
            <a:r>
              <a:rPr lang="zh-CN" altLang="en-US" sz="2000" dirty="0"/>
              <a:t>语言</a:t>
            </a:r>
            <a:endParaRPr lang="en-US" altLang="zh-CN" sz="20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000" dirty="0"/>
              <a:t>     </a:t>
            </a:r>
            <a:r>
              <a:rPr lang="zh-CN" altLang="en-US" sz="2000" dirty="0"/>
              <a:t>汇编语言</a:t>
            </a:r>
            <a:endParaRPr lang="en-US" altLang="zh-CN" sz="20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000" dirty="0"/>
              <a:t>     </a:t>
            </a:r>
            <a:r>
              <a:rPr lang="zh-CN" altLang="en-US" sz="2000" dirty="0"/>
              <a:t>线性汇编（混合编程）</a:t>
            </a:r>
            <a:endParaRPr lang="en-US" altLang="zh-CN" sz="2000" dirty="0"/>
          </a:p>
          <a:p>
            <a:pPr>
              <a:defRPr/>
            </a:pPr>
            <a:r>
              <a:rPr lang="zh-CN" altLang="en-US" sz="2400" dirty="0">
                <a:latin typeface="+mn-ea"/>
              </a:rPr>
              <a:t>算法仿真</a:t>
            </a:r>
            <a:endParaRPr lang="en-US" altLang="zh-CN" sz="2400" dirty="0">
              <a:latin typeface="+mn-ea"/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en-US" altLang="zh-CN" sz="2000" dirty="0"/>
              <a:t>PC</a:t>
            </a:r>
            <a:r>
              <a:rPr lang="zh-CN" altLang="en-US" sz="2000" dirty="0"/>
              <a:t>机</a:t>
            </a:r>
            <a:r>
              <a:rPr lang="en-US" altLang="zh-CN" sz="2000" dirty="0"/>
              <a:t>/MATLAB</a:t>
            </a:r>
            <a:r>
              <a:rPr lang="zh-CN" altLang="en-US" sz="2000" dirty="0"/>
              <a:t>等</a:t>
            </a:r>
            <a:endParaRPr lang="zh-CN" altLang="en-US" sz="2400" dirty="0">
              <a:latin typeface="+mn-ea"/>
            </a:endParaRPr>
          </a:p>
          <a:p>
            <a:pPr>
              <a:defRPr/>
            </a:pPr>
            <a:r>
              <a:rPr lang="zh-CN" altLang="en-US" sz="2400" dirty="0">
                <a:latin typeface="+mn-ea"/>
              </a:rPr>
              <a:t>软件仿真（</a:t>
            </a:r>
            <a:r>
              <a:rPr lang="en-US" altLang="zh-CN" sz="2400" dirty="0">
                <a:latin typeface="+mn-ea"/>
              </a:rPr>
              <a:t>CCS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>
              <a:defRPr/>
            </a:pPr>
            <a:r>
              <a:rPr lang="en-US" altLang="zh-CN" sz="2400" dirty="0">
                <a:latin typeface="+mn-ea"/>
              </a:rPr>
              <a:t>JTAG</a:t>
            </a:r>
            <a:r>
              <a:rPr lang="zh-CN" altLang="en-US" sz="2400" dirty="0">
                <a:latin typeface="+mn-ea"/>
              </a:rPr>
              <a:t>调试</a:t>
            </a:r>
            <a:endParaRPr lang="en-US" altLang="zh-CN" sz="2400" dirty="0">
              <a:latin typeface="+mn-ea"/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400" dirty="0"/>
              <a:t>    </a:t>
            </a:r>
            <a:r>
              <a:rPr lang="zh-CN" altLang="en-US" sz="2000" dirty="0"/>
              <a:t>下载到</a:t>
            </a:r>
            <a:r>
              <a:rPr lang="en-US" altLang="zh-CN" sz="2000" dirty="0"/>
              <a:t>DSP</a:t>
            </a:r>
            <a:r>
              <a:rPr lang="zh-CN" altLang="en-US" sz="2000" dirty="0"/>
              <a:t>内部调试</a:t>
            </a:r>
            <a:endParaRPr lang="en-US" altLang="zh-CN" sz="2000" dirty="0"/>
          </a:p>
          <a:p>
            <a:pPr>
              <a:defRPr/>
            </a:pPr>
            <a:r>
              <a:rPr lang="zh-CN" altLang="en-US" sz="2400" dirty="0"/>
              <a:t>软件固化</a:t>
            </a:r>
            <a:endParaRPr lang="en-US" altLang="zh-CN" sz="24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000" dirty="0"/>
              <a:t>固化到程序存储器</a:t>
            </a:r>
            <a:endParaRPr lang="en-US" altLang="zh-CN" sz="20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400" dirty="0"/>
              <a:t> </a:t>
            </a:r>
          </a:p>
        </p:txBody>
      </p:sp>
      <p:pic>
        <p:nvPicPr>
          <p:cNvPr id="65541" name="Picture 3">
            <a:extLst>
              <a:ext uri="{FF2B5EF4-FFF2-40B4-BE49-F238E27FC236}">
                <a16:creationId xmlns:a16="http://schemas.microsoft.com/office/drawing/2014/main" id="{A3BF4B16-1800-683A-DE2C-FBFAA515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412875"/>
            <a:ext cx="46148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>
            <a:extLst>
              <a:ext uri="{FF2B5EF4-FFF2-40B4-BE49-F238E27FC236}">
                <a16:creationId xmlns:a16="http://schemas.microsoft.com/office/drawing/2014/main" id="{66CFB808-306A-5B0D-8CEC-60C82B64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F804BF-D7CE-430A-BD5A-F19CE38D9D89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44066" name="Rectangle 2">
            <a:extLst>
              <a:ext uri="{FF2B5EF4-FFF2-40B4-BE49-F238E27FC236}">
                <a16:creationId xmlns:a16="http://schemas.microsoft.com/office/drawing/2014/main" id="{8B7AE6C1-5AD6-1FB7-B8AC-D2E416C26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5150" y="-6350"/>
            <a:ext cx="8015288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</a:rPr>
              <a:t>10.3 TMS320C64x</a:t>
            </a:r>
            <a:r>
              <a:rPr lang="zh-CN" altLang="en-US" sz="3600" b="1" dirty="0">
                <a:latin typeface="+mj-ea"/>
              </a:rPr>
              <a:t>体系结构</a:t>
            </a:r>
          </a:p>
        </p:txBody>
      </p:sp>
      <p:pic>
        <p:nvPicPr>
          <p:cNvPr id="15364" name="Picture 3">
            <a:extLst>
              <a:ext uri="{FF2B5EF4-FFF2-40B4-BE49-F238E27FC236}">
                <a16:creationId xmlns:a16="http://schemas.microsoft.com/office/drawing/2014/main" id="{25DAC4AD-143A-CCF8-B4D6-BF03D06801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908050"/>
            <a:ext cx="7920038" cy="5545138"/>
          </a:xfrm>
          <a:noFill/>
        </p:spPr>
      </p:pic>
      <p:sp>
        <p:nvSpPr>
          <p:cNvPr id="15365" name="Rectangle 5">
            <a:extLst>
              <a:ext uri="{FF2B5EF4-FFF2-40B4-BE49-F238E27FC236}">
                <a16:creationId xmlns:a16="http://schemas.microsoft.com/office/drawing/2014/main" id="{F96956C0-E636-65CD-3873-B75BF47D2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1773238"/>
            <a:ext cx="3313112" cy="1943100"/>
          </a:xfrm>
          <a:prstGeom prst="rect">
            <a:avLst/>
          </a:prstGeom>
          <a:noFill/>
          <a:ln w="57150">
            <a:solidFill>
              <a:srgbClr val="FF33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23F60800-179F-65E2-60A0-0E4FF834A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981075"/>
            <a:ext cx="792162" cy="5327650"/>
          </a:xfrm>
          <a:prstGeom prst="rect">
            <a:avLst/>
          </a:prstGeom>
          <a:noFill/>
          <a:ln w="38100">
            <a:solidFill>
              <a:srgbClr val="00FF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5367" name="Rectangle 8">
            <a:extLst>
              <a:ext uri="{FF2B5EF4-FFF2-40B4-BE49-F238E27FC236}">
                <a16:creationId xmlns:a16="http://schemas.microsoft.com/office/drawing/2014/main" id="{B8BC819D-C26E-6B99-8108-A067F03C8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196975"/>
            <a:ext cx="2232025" cy="503238"/>
          </a:xfrm>
          <a:prstGeom prst="rect">
            <a:avLst/>
          </a:prstGeom>
          <a:noFill/>
          <a:ln w="38100">
            <a:solidFill>
              <a:srgbClr val="00FF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5368" name="Rectangle 9">
            <a:extLst>
              <a:ext uri="{FF2B5EF4-FFF2-40B4-BE49-F238E27FC236}">
                <a16:creationId xmlns:a16="http://schemas.microsoft.com/office/drawing/2014/main" id="{A75EAFBC-670A-5316-7493-9C3F1C4A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149725"/>
            <a:ext cx="2232025" cy="503238"/>
          </a:xfrm>
          <a:prstGeom prst="rect">
            <a:avLst/>
          </a:prstGeom>
          <a:noFill/>
          <a:ln w="38100">
            <a:solidFill>
              <a:srgbClr val="00FF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5369" name="Rectangle 10">
            <a:extLst>
              <a:ext uri="{FF2B5EF4-FFF2-40B4-BE49-F238E27FC236}">
                <a16:creationId xmlns:a16="http://schemas.microsoft.com/office/drawing/2014/main" id="{10B35F0D-64FE-0A97-B507-B20C8E542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1052513"/>
            <a:ext cx="649288" cy="4248150"/>
          </a:xfrm>
          <a:prstGeom prst="rect">
            <a:avLst/>
          </a:prstGeom>
          <a:noFill/>
          <a:ln w="38100">
            <a:solidFill>
              <a:srgbClr val="00FF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5370" name="TextBox 1">
            <a:extLst>
              <a:ext uri="{FF2B5EF4-FFF2-40B4-BE49-F238E27FC236}">
                <a16:creationId xmlns:a16="http://schemas.microsoft.com/office/drawing/2014/main" id="{1BFEB845-CB25-1A0E-170A-933B38E7A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1543050"/>
            <a:ext cx="720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71" name="TextBox 11">
            <a:extLst>
              <a:ext uri="{FF2B5EF4-FFF2-40B4-BE49-F238E27FC236}">
                <a16:creationId xmlns:a16="http://schemas.microsoft.com/office/drawing/2014/main" id="{FB4BBEE2-3D9F-9DD2-0E25-E0E1D0420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4838700"/>
            <a:ext cx="806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内存</a:t>
            </a:r>
          </a:p>
        </p:txBody>
      </p:sp>
      <p:sp>
        <p:nvSpPr>
          <p:cNvPr id="15372" name="TextBox 12">
            <a:extLst>
              <a:ext uri="{FF2B5EF4-FFF2-40B4-BE49-F238E27FC236}">
                <a16:creationId xmlns:a16="http://schemas.microsoft.com/office/drawing/2014/main" id="{ED712CFA-BCEC-2FD4-1BA0-9467FB9E3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550" y="6396038"/>
            <a:ext cx="80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EDMA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73" name="Rectangle 6">
            <a:extLst>
              <a:ext uri="{FF2B5EF4-FFF2-40B4-BE49-F238E27FC236}">
                <a16:creationId xmlns:a16="http://schemas.microsoft.com/office/drawing/2014/main" id="{E3562EB0-1A42-6376-8066-A99BCA22A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981075"/>
            <a:ext cx="792162" cy="4838700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5374" name="TextBox 14">
            <a:extLst>
              <a:ext uri="{FF2B5EF4-FFF2-40B4-BE49-F238E27FC236}">
                <a16:creationId xmlns:a16="http://schemas.microsoft.com/office/drawing/2014/main" id="{91DAB033-2FD1-23E7-B33A-3BCC21B56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5589588"/>
            <a:ext cx="80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外设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8110CB3-7C08-77A1-E5E3-0677C8F699E4}"/>
              </a:ext>
            </a:extLst>
          </p:cNvPr>
          <p:cNvCxnSpPr/>
          <p:nvPr/>
        </p:nvCxnSpPr>
        <p:spPr>
          <a:xfrm flipH="1">
            <a:off x="7956550" y="2003425"/>
            <a:ext cx="346075" cy="4889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1F53778-6010-8E0C-D429-71035C209E14}"/>
              </a:ext>
            </a:extLst>
          </p:cNvPr>
          <p:cNvCxnSpPr/>
          <p:nvPr/>
        </p:nvCxnSpPr>
        <p:spPr>
          <a:xfrm flipH="1" flipV="1">
            <a:off x="7854950" y="4402138"/>
            <a:ext cx="447675" cy="4365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CF52A0F-891A-BAA9-6D97-FF79CFC1FEB7}"/>
              </a:ext>
            </a:extLst>
          </p:cNvPr>
          <p:cNvCxnSpPr>
            <a:stCxn id="15372" idx="3"/>
          </p:cNvCxnSpPr>
          <p:nvPr/>
        </p:nvCxnSpPr>
        <p:spPr>
          <a:xfrm flipV="1">
            <a:off x="3175000" y="6396038"/>
            <a:ext cx="388938" cy="231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06D7DDD-A2A2-D01D-C93A-BDC3B366DBCF}"/>
              </a:ext>
            </a:extLst>
          </p:cNvPr>
          <p:cNvCxnSpPr/>
          <p:nvPr/>
        </p:nvCxnSpPr>
        <p:spPr>
          <a:xfrm flipV="1">
            <a:off x="1316038" y="5589588"/>
            <a:ext cx="663575" cy="2301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>
            <a:extLst>
              <a:ext uri="{FF2B5EF4-FFF2-40B4-BE49-F238E27FC236}">
                <a16:creationId xmlns:a16="http://schemas.microsoft.com/office/drawing/2014/main" id="{76180A75-C657-8C3A-B7A2-13EE32A6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4807C7-BB12-4E18-AF6C-34679DB29F8E}" type="slidenum">
              <a:rPr lang="en-US" altLang="zh-CN" sz="1100">
                <a:solidFill>
                  <a:srgbClr val="D08D2C"/>
                </a:solidFill>
                <a:latin typeface="华文中宋" panose="020106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100">
              <a:solidFill>
                <a:srgbClr val="D08D2C"/>
              </a:solidFill>
              <a:latin typeface="华文中宋" panose="02010600040101010101" pitchFamily="2" charset="-122"/>
            </a:endParaRPr>
          </a:p>
        </p:txBody>
      </p:sp>
      <p:sp>
        <p:nvSpPr>
          <p:cNvPr id="357378" name="Rectangle 2">
            <a:extLst>
              <a:ext uri="{FF2B5EF4-FFF2-40B4-BE49-F238E27FC236}">
                <a16:creationId xmlns:a16="http://schemas.microsoft.com/office/drawing/2014/main" id="{63CECE22-A2F9-E365-9BF4-EEDC4D574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2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</a:rPr>
              <a:t>10.3 C6000</a:t>
            </a:r>
            <a:r>
              <a:rPr lang="zh-CN" altLang="en-US" sz="3600" b="1" dirty="0">
                <a:latin typeface="+mj-ea"/>
              </a:rPr>
              <a:t>系列</a:t>
            </a:r>
            <a:r>
              <a:rPr lang="en-US" altLang="zh-CN" sz="3600" b="1" dirty="0">
                <a:latin typeface="+mj-ea"/>
              </a:rPr>
              <a:t>DSP</a:t>
            </a:r>
            <a:r>
              <a:rPr lang="zh-CN" altLang="en-US" sz="3600" b="1" dirty="0">
                <a:latin typeface="+mj-ea"/>
              </a:rPr>
              <a:t>的功能组成</a:t>
            </a:r>
          </a:p>
        </p:txBody>
      </p:sp>
      <p:sp>
        <p:nvSpPr>
          <p:cNvPr id="357379" name="Rectangle 3">
            <a:extLst>
              <a:ext uri="{FF2B5EF4-FFF2-40B4-BE49-F238E27FC236}">
                <a16:creationId xmlns:a16="http://schemas.microsoft.com/office/drawing/2014/main" id="{C71761BE-E569-0940-EBA1-D18E84271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46863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CN" sz="2800" dirty="0">
                <a:latin typeface="+mn-ea"/>
              </a:rPr>
              <a:t>CPU</a:t>
            </a:r>
            <a:r>
              <a:rPr lang="zh-CN" altLang="en-US" sz="2800" dirty="0">
                <a:latin typeface="+mn-ea"/>
              </a:rPr>
              <a:t>或者</a:t>
            </a:r>
            <a:r>
              <a:rPr lang="en-US" altLang="zh-CN" sz="2800" dirty="0">
                <a:latin typeface="+mn-ea"/>
              </a:rPr>
              <a:t>DSP</a:t>
            </a:r>
            <a:r>
              <a:rPr lang="zh-CN" altLang="en-US" sz="2800" dirty="0">
                <a:latin typeface="+mn-ea"/>
              </a:rPr>
              <a:t>内核</a:t>
            </a:r>
            <a:endParaRPr lang="en-US" altLang="zh-CN" sz="2800" dirty="0"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800" dirty="0">
                <a:latin typeface="+mn-ea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中断控制逻辑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JTAG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仿真测试电路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latin typeface="+mn-ea"/>
              </a:rPr>
              <a:t>片上存储器</a:t>
            </a:r>
            <a:endParaRPr lang="en-US" altLang="zh-CN" sz="2800" dirty="0"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程序存储器 数据存储器</a:t>
            </a:r>
            <a:endParaRPr lang="zh-CN" altLang="en-US" sz="2400" dirty="0">
              <a:latin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800" dirty="0">
                <a:latin typeface="+mn-ea"/>
              </a:rPr>
              <a:t>EDMA</a:t>
            </a:r>
            <a:r>
              <a:rPr lang="zh-CN" altLang="en-US" sz="2800" dirty="0">
                <a:latin typeface="+mn-ea"/>
              </a:rPr>
              <a:t>控制器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latin typeface="+mn-ea"/>
              </a:rPr>
              <a:t>片上集成外设</a:t>
            </a:r>
            <a:endParaRPr lang="en-US" altLang="zh-CN" sz="2800" dirty="0">
              <a:latin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latin typeface="+mn-ea"/>
              </a:rPr>
              <a:t>时钟管理电路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latin typeface="+mn-ea"/>
              </a:rPr>
              <a:t>启动配置电路</a:t>
            </a:r>
          </a:p>
          <a:p>
            <a:pPr>
              <a:lnSpc>
                <a:spcPct val="90000"/>
              </a:lnSpc>
              <a:defRPr/>
            </a:pP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>
            <a:extLst>
              <a:ext uri="{FF2B5EF4-FFF2-40B4-BE49-F238E27FC236}">
                <a16:creationId xmlns:a16="http://schemas.microsoft.com/office/drawing/2014/main" id="{FFA370AF-DA75-AEC3-637A-52A08FA6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1B024A-57B2-4210-8F8D-6B06FE52CBC6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99E8EA14-52AD-EDFF-2413-86BC4556DA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dirty="0">
                <a:latin typeface="+mj-ea"/>
              </a:rPr>
              <a:t>10.1</a:t>
            </a:r>
            <a:r>
              <a:rPr lang="en-US" altLang="zh-CN" sz="3600" b="1" dirty="0"/>
              <a:t> </a:t>
            </a:r>
            <a:r>
              <a:rPr lang="zh-CN" altLang="en-US" sz="3600" b="1" dirty="0"/>
              <a:t>基本概念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3669BABE-9375-00EE-6B5F-247867E04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DSP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 </a:t>
            </a:r>
            <a:r>
              <a:rPr lang="en-US" altLang="zh-CN" u="sng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igital </a:t>
            </a:r>
            <a:r>
              <a:rPr lang="en-US" altLang="zh-CN" u="sng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ignal </a:t>
            </a:r>
            <a:r>
              <a:rPr lang="en-US" altLang="zh-CN" u="sng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rocessing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 </a:t>
            </a:r>
            <a:r>
              <a:rPr lang="zh-CN" altLang="en-US" dirty="0"/>
              <a:t>数字信号处理</a:t>
            </a:r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 </a:t>
            </a:r>
            <a:r>
              <a:rPr lang="en-US" altLang="zh-CN" u="sng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igital </a:t>
            </a:r>
            <a:r>
              <a:rPr lang="en-US" altLang="zh-CN" u="sng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ignal </a:t>
            </a:r>
            <a:r>
              <a:rPr lang="en-US" altLang="zh-CN" u="sng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rocessor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dirty="0"/>
              <a:t>   </a:t>
            </a:r>
            <a:r>
              <a:rPr lang="zh-CN" altLang="en-US" dirty="0"/>
              <a:t>数字信号处理器    本课程重点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7344B6-E5E9-57D1-78BB-7B8E8CBCA91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D825156-E695-43A4-9933-4DBCF283E2F9}" type="datetime1">
              <a:rPr lang="zh-CN" altLang="en-US"/>
              <a:pPr>
                <a:defRPr/>
              </a:pPr>
              <a:t>2024/5/10</a:t>
            </a:fld>
            <a:endParaRPr lang="en-US" altLang="zh-CN"/>
          </a:p>
        </p:txBody>
      </p:sp>
      <p:sp>
        <p:nvSpPr>
          <p:cNvPr id="18435" name="灯片编号占位符 5">
            <a:extLst>
              <a:ext uri="{FF2B5EF4-FFF2-40B4-BE49-F238E27FC236}">
                <a16:creationId xmlns:a16="http://schemas.microsoft.com/office/drawing/2014/main" id="{746B674C-EE17-7B74-56B8-A20C826B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7346F6-9D54-43BB-8ABC-82E1418CC416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7519C807-D5FF-5187-2535-5E55CF9EA3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</a:rPr>
              <a:t>10.3 C64x</a:t>
            </a:r>
            <a:r>
              <a:rPr lang="zh-CN" altLang="en-US" sz="3600" b="1" dirty="0">
                <a:latin typeface="+mj-ea"/>
              </a:rPr>
              <a:t>的内核</a:t>
            </a:r>
          </a:p>
        </p:txBody>
      </p:sp>
      <p:pic>
        <p:nvPicPr>
          <p:cNvPr id="18437" name="Picture 3">
            <a:extLst>
              <a:ext uri="{FF2B5EF4-FFF2-40B4-BE49-F238E27FC236}">
                <a16:creationId xmlns:a16="http://schemas.microsoft.com/office/drawing/2014/main" id="{156CFE4B-1527-468F-9B7C-C5A7F581ACD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2225" y="1600200"/>
            <a:ext cx="5278438" cy="4491038"/>
          </a:xfrm>
          <a:noFill/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ABE378B4-81D3-DB11-8383-F29739C5E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" y="1566863"/>
            <a:ext cx="3962400" cy="4686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j-ea"/>
                <a:ea typeface="+mj-ea"/>
              </a:rPr>
              <a:t>程序预取单元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j-ea"/>
                <a:ea typeface="+mj-ea"/>
              </a:rPr>
              <a:t>指令分包单元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j-ea"/>
                <a:ea typeface="+mj-ea"/>
              </a:rPr>
              <a:t>指令译码单元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j-ea"/>
                <a:ea typeface="+mj-ea"/>
              </a:rPr>
              <a:t>双数据通路</a:t>
            </a:r>
            <a:endParaRPr lang="en-US" altLang="zh-CN" sz="2400" b="1" dirty="0">
              <a:latin typeface="+mj-ea"/>
              <a:ea typeface="+mj-ea"/>
            </a:endParaRPr>
          </a:p>
          <a:p>
            <a:pPr marL="0" indent="0">
              <a:lnSpc>
                <a:spcPct val="90000"/>
              </a:lnSpc>
              <a:buFont typeface="Wingdings 2" pitchFamily="18" charset="2"/>
              <a:buNone/>
              <a:defRPr/>
            </a:pPr>
            <a:r>
              <a:rPr lang="en-US" altLang="zh-CN" sz="2400" b="1" dirty="0">
                <a:latin typeface="+mj-ea"/>
                <a:ea typeface="+mj-ea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每通路包含四个功能单元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2400" b="1" dirty="0">
                <a:latin typeface="+mj-ea"/>
                <a:ea typeface="+mj-ea"/>
              </a:rPr>
              <a:t>64</a:t>
            </a:r>
            <a:r>
              <a:rPr lang="zh-CN" altLang="en-US" sz="2400" b="1" dirty="0">
                <a:latin typeface="+mj-ea"/>
                <a:ea typeface="+mj-ea"/>
              </a:rPr>
              <a:t>个</a:t>
            </a:r>
            <a:r>
              <a:rPr lang="en-US" altLang="zh-CN" sz="2400" b="1" dirty="0">
                <a:latin typeface="+mj-ea"/>
                <a:ea typeface="+mj-ea"/>
              </a:rPr>
              <a:t>32</a:t>
            </a:r>
            <a:r>
              <a:rPr lang="zh-CN" altLang="en-US" sz="2400" b="1" dirty="0">
                <a:latin typeface="+mj-ea"/>
                <a:ea typeface="+mj-ea"/>
              </a:rPr>
              <a:t>位寄存器</a:t>
            </a:r>
            <a:endParaRPr lang="en-US" altLang="zh-CN" sz="2400" b="1" dirty="0">
              <a:latin typeface="+mj-ea"/>
              <a:ea typeface="+mj-ea"/>
            </a:endParaRPr>
          </a:p>
          <a:p>
            <a:pPr marL="0" indent="0">
              <a:lnSpc>
                <a:spcPct val="90000"/>
              </a:lnSpc>
              <a:buFont typeface="Wingdings 2" pitchFamily="18" charset="2"/>
              <a:buNone/>
              <a:defRPr/>
            </a:pPr>
            <a:r>
              <a:rPr lang="en-US" altLang="zh-CN" sz="2400" b="1" dirty="0">
                <a:latin typeface="+mj-ea"/>
                <a:ea typeface="+mj-ea"/>
              </a:rPr>
              <a:t>   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A/B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两组，各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32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j-ea"/>
                <a:ea typeface="+mj-ea"/>
              </a:rPr>
              <a:t>控制寄存器</a:t>
            </a:r>
            <a:endParaRPr lang="en-US" altLang="zh-CN" sz="2400" b="1" dirty="0">
              <a:latin typeface="+mj-ea"/>
              <a:ea typeface="+mj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j-ea"/>
                <a:ea typeface="+mj-ea"/>
              </a:rPr>
              <a:t>控制逻辑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2400" b="1" dirty="0">
                <a:latin typeface="+mj-ea"/>
                <a:ea typeface="+mj-ea"/>
              </a:rPr>
              <a:t>JTAG</a:t>
            </a:r>
            <a:r>
              <a:rPr lang="zh-CN" altLang="en-US" sz="2400" b="1" dirty="0">
                <a:latin typeface="+mj-ea"/>
                <a:ea typeface="+mj-ea"/>
              </a:rPr>
              <a:t>仿真测试单元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j-ea"/>
                <a:ea typeface="+mj-ea"/>
              </a:rPr>
              <a:t>中断控制逻辑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>
            <a:extLst>
              <a:ext uri="{FF2B5EF4-FFF2-40B4-BE49-F238E27FC236}">
                <a16:creationId xmlns:a16="http://schemas.microsoft.com/office/drawing/2014/main" id="{A960CFBA-F1C7-0B0C-747F-CDC1CB44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0BA285-9D87-4539-BF48-FAF3FAB14AC8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A95CF0D-B93B-8A6D-CAF8-6F6122533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10.3</a:t>
            </a:r>
            <a:r>
              <a:rPr lang="en-US" altLang="zh-CN" sz="3600" b="1" dirty="0"/>
              <a:t> </a:t>
            </a:r>
            <a:r>
              <a:rPr lang="zh-CN" altLang="en-US" sz="3600" b="1" dirty="0"/>
              <a:t>内核功能单元</a:t>
            </a:r>
          </a:p>
        </p:txBody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4652D428-CA6D-CCA0-1B40-80651E693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.L </a:t>
            </a:r>
            <a:r>
              <a:rPr lang="zh-CN" altLang="en-US" dirty="0"/>
              <a:t>和</a:t>
            </a:r>
            <a:r>
              <a:rPr lang="en-US" altLang="zh-CN" dirty="0"/>
              <a:t>.S</a:t>
            </a:r>
            <a:r>
              <a:rPr lang="zh-CN" altLang="en-US" dirty="0"/>
              <a:t>完成算术和逻辑运算</a:t>
            </a:r>
            <a:r>
              <a:rPr lang="en-US" altLang="zh-CN" dirty="0"/>
              <a:t>(ALU)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en-US" altLang="zh-CN" dirty="0"/>
              <a:t>.M</a:t>
            </a:r>
            <a:r>
              <a:rPr lang="zh-CN" altLang="en-US" dirty="0"/>
              <a:t>完成乘法运算</a:t>
            </a:r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r>
              <a:rPr lang="en-US" altLang="zh-CN" dirty="0"/>
              <a:t>.D</a:t>
            </a:r>
            <a:r>
              <a:rPr lang="zh-CN" altLang="en-US" dirty="0"/>
              <a:t>完成数据寻址操作</a:t>
            </a:r>
            <a:endParaRPr lang="en-US" altLang="zh-CN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dirty="0"/>
              <a:t>    </a:t>
            </a:r>
            <a:r>
              <a:rPr lang="zh-CN" altLang="en-US" sz="2400" dirty="0">
                <a:solidFill>
                  <a:srgbClr val="FF0000"/>
                </a:solidFill>
              </a:rPr>
              <a:t>寄存器组与内存之间的数据交换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>
            <a:extLst>
              <a:ext uri="{FF2B5EF4-FFF2-40B4-BE49-F238E27FC236}">
                <a16:creationId xmlns:a16="http://schemas.microsoft.com/office/drawing/2014/main" id="{2DC26403-AE28-680D-0998-0DB6F15A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8335AE-06DC-43E9-89B8-A839586113B4}" type="slidenum">
              <a:rPr lang="en-US" altLang="zh-CN" sz="1100">
                <a:solidFill>
                  <a:srgbClr val="D08D2C"/>
                </a:solidFill>
                <a:latin typeface="华文中宋" panose="020106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100">
              <a:solidFill>
                <a:srgbClr val="D08D2C"/>
              </a:solidFill>
              <a:latin typeface="华文中宋" panose="02010600040101010101" pitchFamily="2" charset="-122"/>
            </a:endParaRPr>
          </a:p>
        </p:txBody>
      </p:sp>
      <p:sp>
        <p:nvSpPr>
          <p:cNvPr id="357378" name="Rectangle 2">
            <a:extLst>
              <a:ext uri="{FF2B5EF4-FFF2-40B4-BE49-F238E27FC236}">
                <a16:creationId xmlns:a16="http://schemas.microsoft.com/office/drawing/2014/main" id="{8CE19FF7-737B-A29C-7ACD-E87C8D91BA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</a:rPr>
              <a:t>10.3 </a:t>
            </a:r>
            <a:r>
              <a:rPr lang="zh-CN" altLang="en-US" sz="3600" b="1" dirty="0">
                <a:latin typeface="+mj-ea"/>
              </a:rPr>
              <a:t>控制寄存器组</a:t>
            </a:r>
          </a:p>
        </p:txBody>
      </p:sp>
      <p:sp>
        <p:nvSpPr>
          <p:cNvPr id="357379" name="Rectangle 3">
            <a:extLst>
              <a:ext uri="{FF2B5EF4-FFF2-40B4-BE49-F238E27FC236}">
                <a16:creationId xmlns:a16="http://schemas.microsoft.com/office/drawing/2014/main" id="{C63135CE-F2D1-4B62-9D71-00731F12B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latin typeface="+mn-ea"/>
              </a:rPr>
              <a:t>寻址模式寄存器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AMR</a:t>
            </a:r>
            <a:r>
              <a:rPr lang="en-US" altLang="zh-CN" sz="2400" dirty="0">
                <a:latin typeface="+mn-ea"/>
              </a:rPr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latin typeface="+mn-ea"/>
              </a:rPr>
              <a:t>控制状态寄存器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CSR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latin typeface="+mn-ea"/>
              </a:rPr>
              <a:t>中断标志寄存器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IFR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latin typeface="+mn-ea"/>
              </a:rPr>
              <a:t>中断设置寄存器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ISR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latin typeface="+mn-ea"/>
              </a:rPr>
              <a:t>中断清除寄存器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ICR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latin typeface="+mn-ea"/>
              </a:rPr>
              <a:t>中断使能寄存器</a:t>
            </a:r>
            <a:r>
              <a:rPr lang="en-US" altLang="zh-CN" sz="2400" dirty="0">
                <a:latin typeface="+mn-ea"/>
              </a:rPr>
              <a:t>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IER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latin typeface="+mn-ea"/>
              </a:rPr>
              <a:t>中断服务表指针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ISTP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latin typeface="+mn-ea"/>
              </a:rPr>
              <a:t>中断返回指针   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IRP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dirty="0">
                <a:latin typeface="+mn-ea"/>
              </a:rPr>
              <a:t>不可屏蔽中断返回指针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NRP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2400" dirty="0">
                <a:latin typeface="+mn-ea"/>
              </a:rPr>
              <a:t>E1</a:t>
            </a:r>
            <a:r>
              <a:rPr lang="zh-CN" altLang="en-US" sz="2400" dirty="0">
                <a:latin typeface="+mn-ea"/>
              </a:rPr>
              <a:t>节拍程序计数器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PCE1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>
            <a:extLst>
              <a:ext uri="{FF2B5EF4-FFF2-40B4-BE49-F238E27FC236}">
                <a16:creationId xmlns:a16="http://schemas.microsoft.com/office/drawing/2014/main" id="{D5CB19F2-D93A-473F-95FC-0F97A8EA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A09B15-3EDD-42B5-8FE2-2E8AD865FBC7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E2F82621-2124-9A8F-2398-9B1F19625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10.3</a:t>
            </a:r>
            <a:r>
              <a:rPr lang="en-US" altLang="zh-CN" sz="3600" b="1" dirty="0"/>
              <a:t> C64X</a:t>
            </a:r>
            <a:r>
              <a:rPr lang="zh-CN" altLang="en-US" sz="3600" b="1" dirty="0"/>
              <a:t>的中断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418D9665-ECF7-15F6-3D37-381B4C22AE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+mj-ea"/>
                <a:ea typeface="+mj-ea"/>
              </a:rPr>
              <a:t>支持</a:t>
            </a:r>
            <a:r>
              <a:rPr lang="en-US" altLang="zh-CN" sz="2800" b="1" dirty="0">
                <a:latin typeface="+mj-ea"/>
                <a:ea typeface="+mj-ea"/>
              </a:rPr>
              <a:t>16</a:t>
            </a:r>
            <a:r>
              <a:rPr lang="zh-CN" altLang="en-US" sz="2800" b="1" dirty="0">
                <a:latin typeface="+mj-ea"/>
                <a:ea typeface="+mj-ea"/>
              </a:rPr>
              <a:t>种不同优先级的中断</a:t>
            </a:r>
          </a:p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dirty="0">
                <a:latin typeface="+mj-ea"/>
                <a:ea typeface="+mj-ea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INT_00  RESET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中断  最高优先级</a:t>
            </a:r>
          </a:p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INT_15             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最低优先级</a:t>
            </a: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latin typeface="+mj-ea"/>
                <a:ea typeface="+mj-ea"/>
              </a:rPr>
              <a:t>INT_00</a:t>
            </a: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~</a:t>
            </a:r>
            <a:r>
              <a:rPr lang="en-US" altLang="zh-CN" sz="2800" b="1" dirty="0">
                <a:latin typeface="+mj-ea"/>
                <a:ea typeface="+mj-ea"/>
              </a:rPr>
              <a:t>INT_03</a:t>
            </a:r>
            <a:r>
              <a:rPr lang="zh-CN" altLang="en-US" sz="2800" b="1" dirty="0">
                <a:latin typeface="+mj-ea"/>
                <a:ea typeface="+mj-ea"/>
              </a:rPr>
              <a:t>四个为不可屏蔽中断</a:t>
            </a: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latin typeface="+mj-ea"/>
                <a:ea typeface="+mj-ea"/>
              </a:rPr>
              <a:t>INT4</a:t>
            </a: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~</a:t>
            </a:r>
            <a:r>
              <a:rPr lang="en-US" altLang="zh-CN" sz="2800" b="1" dirty="0">
                <a:latin typeface="+mj-ea"/>
                <a:ea typeface="+mj-ea"/>
              </a:rPr>
              <a:t>INT15</a:t>
            </a:r>
            <a:r>
              <a:rPr lang="zh-CN" altLang="en-US" sz="2800" b="1" dirty="0">
                <a:latin typeface="+mj-ea"/>
                <a:ea typeface="+mj-ea"/>
              </a:rPr>
              <a:t>可编程对应多个中断源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latin typeface="+mj-ea"/>
                <a:ea typeface="+mj-ea"/>
              </a:rPr>
              <a:t>    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INT4</a:t>
            </a:r>
            <a:r>
              <a:rPr lang="en-US" altLang="zh-CN" sz="28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~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INT7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用户使用的外部中断</a:t>
            </a: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latin typeface="+mj-ea"/>
                <a:ea typeface="+mj-ea"/>
              </a:rPr>
              <a:t>NMI</a:t>
            </a:r>
            <a:r>
              <a:rPr lang="zh-CN" altLang="en-US" sz="2800" b="1" dirty="0">
                <a:latin typeface="+mj-ea"/>
                <a:ea typeface="+mj-ea"/>
              </a:rPr>
              <a:t>为用户可使用的不可屏蔽中断，一般不用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800" dirty="0"/>
              <a:t>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>
            <a:extLst>
              <a:ext uri="{FF2B5EF4-FFF2-40B4-BE49-F238E27FC236}">
                <a16:creationId xmlns:a16="http://schemas.microsoft.com/office/drawing/2014/main" id="{973E6DC7-E0E8-C4D9-FF86-D0C0D495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21C1FE-EA91-433A-BF0C-A1F1B2E272D3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741E755E-5175-2C2B-78BF-8E11AB10C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10.3</a:t>
            </a:r>
            <a:r>
              <a:rPr lang="en-US" altLang="zh-CN" sz="3600" b="1" dirty="0"/>
              <a:t> C64X</a:t>
            </a:r>
            <a:r>
              <a:rPr lang="zh-CN" altLang="en-US" sz="3600" b="1" dirty="0"/>
              <a:t>的缺省中断源</a:t>
            </a:r>
          </a:p>
        </p:txBody>
      </p:sp>
      <p:pic>
        <p:nvPicPr>
          <p:cNvPr id="22532" name="Picture 6">
            <a:extLst>
              <a:ext uri="{FF2B5EF4-FFF2-40B4-BE49-F238E27FC236}">
                <a16:creationId xmlns:a16="http://schemas.microsoft.com/office/drawing/2014/main" id="{DD276310-1287-28A0-0292-3559FF5D912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341438"/>
            <a:ext cx="8640762" cy="5040312"/>
          </a:xfr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>
            <a:extLst>
              <a:ext uri="{FF2B5EF4-FFF2-40B4-BE49-F238E27FC236}">
                <a16:creationId xmlns:a16="http://schemas.microsoft.com/office/drawing/2014/main" id="{0F67141C-E997-6300-DEF0-73DFE5AA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4E0F8E-3ED4-4BB6-AFD9-4AD08EE122FB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3606076-94A8-E20F-24BE-0B652FD8D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n-ea"/>
                <a:ea typeface="+mn-ea"/>
              </a:rPr>
              <a:t>10.3 </a:t>
            </a:r>
            <a:r>
              <a:rPr lang="zh-CN" altLang="en-US" sz="3600" b="1" dirty="0">
                <a:latin typeface="+mn-ea"/>
                <a:ea typeface="+mn-ea"/>
              </a:rPr>
              <a:t>中断服务表</a:t>
            </a:r>
            <a:r>
              <a:rPr lang="en-US" altLang="zh-CN" sz="3600" b="1" dirty="0">
                <a:latin typeface="+mn-ea"/>
                <a:ea typeface="+mn-ea"/>
              </a:rPr>
              <a:t>IST</a:t>
            </a:r>
            <a:endParaRPr lang="zh-CN" altLang="en-US" sz="3600" b="1" dirty="0">
              <a:latin typeface="+mn-ea"/>
              <a:ea typeface="+mn-ea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FEC28D5B-4941-1546-DBE4-ADBDD4CCB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686300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>
                <a:latin typeface="+mj-ea"/>
                <a:ea typeface="+mj-ea"/>
              </a:rPr>
              <a:t>512Byte</a:t>
            </a:r>
            <a:r>
              <a:rPr lang="zh-CN" altLang="en-US" sz="2800" b="1" dirty="0">
                <a:latin typeface="+mj-ea"/>
                <a:ea typeface="+mj-ea"/>
              </a:rPr>
              <a:t>的内存块，</a:t>
            </a:r>
            <a:r>
              <a:rPr lang="en-US" altLang="zh-CN" sz="2800" b="1" dirty="0">
                <a:latin typeface="+mj-ea"/>
                <a:ea typeface="+mj-ea"/>
              </a:rPr>
              <a:t>16</a:t>
            </a:r>
            <a:r>
              <a:rPr lang="zh-CN" altLang="en-US" sz="2800" b="1" dirty="0">
                <a:latin typeface="+mj-ea"/>
                <a:ea typeface="+mj-ea"/>
              </a:rPr>
              <a:t>个连续的</a:t>
            </a:r>
            <a:r>
              <a:rPr lang="en-US" altLang="zh-CN" sz="2800" b="1" dirty="0">
                <a:latin typeface="+mj-ea"/>
                <a:ea typeface="+mj-ea"/>
              </a:rPr>
              <a:t>ISFP</a:t>
            </a:r>
            <a:r>
              <a:rPr lang="zh-CN" altLang="en-US" sz="2800" b="1" dirty="0">
                <a:latin typeface="+mj-ea"/>
                <a:ea typeface="+mj-ea"/>
              </a:rPr>
              <a:t>组成</a:t>
            </a:r>
            <a:endParaRPr lang="en-US" altLang="zh-CN" sz="2800" b="1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zh-CN" sz="2800" b="1" dirty="0">
                <a:latin typeface="+mj-ea"/>
                <a:ea typeface="+mj-ea"/>
              </a:rPr>
              <a:t>ISFP </a:t>
            </a:r>
            <a:r>
              <a:rPr lang="zh-CN" altLang="en-US" sz="2800" b="1" dirty="0">
                <a:latin typeface="+mj-ea"/>
                <a:ea typeface="+mj-ea"/>
              </a:rPr>
              <a:t>中断服务取指包</a:t>
            </a:r>
            <a:endParaRPr lang="en-US" altLang="zh-CN" sz="2800" b="1" dirty="0">
              <a:latin typeface="+mj-ea"/>
              <a:ea typeface="+mj-ea"/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latin typeface="+mj-ea"/>
                <a:ea typeface="+mj-ea"/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每个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32Byte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，包含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8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条指令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2800" b="1" dirty="0">
                <a:latin typeface="+mj-ea"/>
                <a:ea typeface="+mj-ea"/>
              </a:rPr>
              <a:t>若中断服务程序超过</a:t>
            </a:r>
            <a:r>
              <a:rPr lang="en-US" altLang="zh-CN" sz="2800" b="1" dirty="0">
                <a:latin typeface="+mj-ea"/>
                <a:ea typeface="+mj-ea"/>
              </a:rPr>
              <a:t>8</a:t>
            </a:r>
            <a:r>
              <a:rPr lang="zh-CN" altLang="en-US" sz="2800" b="1" dirty="0">
                <a:latin typeface="+mj-ea"/>
                <a:ea typeface="+mj-ea"/>
              </a:rPr>
              <a:t>条指令，设置跳转指令跳转到其它部分；不足</a:t>
            </a:r>
            <a:r>
              <a:rPr lang="en-US" altLang="zh-CN" sz="2800" b="1" dirty="0">
                <a:latin typeface="+mj-ea"/>
                <a:ea typeface="+mj-ea"/>
              </a:rPr>
              <a:t>8</a:t>
            </a:r>
            <a:r>
              <a:rPr lang="zh-CN" altLang="en-US" sz="2800" b="1" dirty="0">
                <a:latin typeface="+mj-ea"/>
                <a:ea typeface="+mj-ea"/>
              </a:rPr>
              <a:t>条指令，使用</a:t>
            </a:r>
            <a:r>
              <a:rPr lang="en-US" altLang="zh-CN" sz="2800" b="1" dirty="0">
                <a:latin typeface="+mj-ea"/>
                <a:ea typeface="+mj-ea"/>
              </a:rPr>
              <a:t>NOP</a:t>
            </a:r>
            <a:r>
              <a:rPr lang="zh-CN" altLang="en-US" sz="2800" b="1" dirty="0">
                <a:latin typeface="+mj-ea"/>
                <a:ea typeface="+mj-ea"/>
              </a:rPr>
              <a:t>填充</a:t>
            </a:r>
          </a:p>
          <a:p>
            <a:pPr>
              <a:defRPr/>
            </a:pPr>
            <a:r>
              <a:rPr lang="zh-CN" altLang="en-US" sz="2800" b="1" dirty="0">
                <a:latin typeface="+mj-ea"/>
                <a:ea typeface="+mj-ea"/>
              </a:rPr>
              <a:t>可将</a:t>
            </a:r>
            <a:r>
              <a:rPr lang="en-US" altLang="zh-CN" sz="2800" b="1" dirty="0">
                <a:latin typeface="+mj-ea"/>
                <a:ea typeface="+mj-ea"/>
              </a:rPr>
              <a:t>IST</a:t>
            </a:r>
            <a:r>
              <a:rPr lang="zh-CN" altLang="en-US" sz="2800" b="1" dirty="0">
                <a:latin typeface="+mj-ea"/>
                <a:ea typeface="+mj-ea"/>
              </a:rPr>
              <a:t>搬移到任意</a:t>
            </a:r>
            <a:r>
              <a:rPr lang="en-US" altLang="zh-CN" sz="2800" b="1" dirty="0">
                <a:latin typeface="+mj-ea"/>
                <a:ea typeface="+mj-ea"/>
              </a:rPr>
              <a:t>256Byte</a:t>
            </a:r>
            <a:r>
              <a:rPr lang="zh-CN" altLang="en-US" sz="2800" b="1" dirty="0">
                <a:latin typeface="+mj-ea"/>
                <a:ea typeface="+mj-ea"/>
              </a:rPr>
              <a:t>边界对齐的存储单元，基地址由</a:t>
            </a:r>
            <a:r>
              <a:rPr lang="en-US" altLang="zh-CN" sz="2800" b="1" dirty="0">
                <a:latin typeface="+mj-ea"/>
                <a:ea typeface="+mj-ea"/>
              </a:rPr>
              <a:t>ISTB</a:t>
            </a:r>
            <a:r>
              <a:rPr lang="zh-CN" altLang="en-US" sz="2800" b="1" dirty="0">
                <a:latin typeface="+mj-ea"/>
                <a:ea typeface="+mj-ea"/>
              </a:rPr>
              <a:t>给定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latin typeface="+mj-ea"/>
                <a:ea typeface="+mj-ea"/>
              </a:rPr>
              <a:t>    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INT4</a:t>
            </a:r>
            <a:r>
              <a:rPr lang="en-US" altLang="zh-CN" sz="28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~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INT7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用户使用的外部中断</a:t>
            </a:r>
          </a:p>
          <a:p>
            <a:pPr>
              <a:defRPr/>
            </a:pPr>
            <a:r>
              <a:rPr lang="zh-CN" altLang="en-US" sz="2800" b="1" dirty="0">
                <a:latin typeface="+mj-ea"/>
                <a:ea typeface="+mj-ea"/>
              </a:rPr>
              <a:t>复位中断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INT_00 </a:t>
            </a:r>
            <a:r>
              <a:rPr lang="zh-CN" altLang="en-US" sz="2800" b="1" dirty="0">
                <a:latin typeface="+mj-ea"/>
                <a:ea typeface="+mj-ea"/>
              </a:rPr>
              <a:t>必须存放在地址</a:t>
            </a:r>
            <a:r>
              <a:rPr lang="en-US" altLang="zh-CN" sz="2800" b="1" dirty="0">
                <a:latin typeface="+mj-ea"/>
                <a:ea typeface="+mj-ea"/>
              </a:rPr>
              <a:t>0</a:t>
            </a:r>
            <a:r>
              <a:rPr lang="zh-CN" altLang="en-US" sz="2800" b="1" dirty="0">
                <a:latin typeface="+mj-ea"/>
                <a:ea typeface="+mj-ea"/>
              </a:rPr>
              <a:t>处</a:t>
            </a:r>
            <a:endParaRPr lang="en-US" altLang="zh-CN" sz="28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2800" b="1" dirty="0">
                <a:latin typeface="+mj-ea"/>
                <a:ea typeface="+mj-ea"/>
              </a:rPr>
              <a:t>中断服务表指针 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ISTP </a:t>
            </a:r>
            <a:r>
              <a:rPr lang="zh-CN" altLang="en-US" sz="2800" b="1" dirty="0">
                <a:latin typeface="+mj-ea"/>
                <a:ea typeface="+mj-ea"/>
              </a:rPr>
              <a:t>定位中断服务程序入口</a:t>
            </a:r>
            <a:endParaRPr lang="en-US" altLang="zh-CN" sz="2800" b="1" dirty="0">
              <a:latin typeface="+mj-ea"/>
              <a:ea typeface="+mj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endParaRPr lang="zh-CN" altLang="en-US" sz="2800" dirty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800" dirty="0"/>
              <a:t>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>
            <a:extLst>
              <a:ext uri="{FF2B5EF4-FFF2-40B4-BE49-F238E27FC236}">
                <a16:creationId xmlns:a16="http://schemas.microsoft.com/office/drawing/2014/main" id="{0D6C4E25-8852-5493-018E-BB107145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0F0596-72EF-48AD-AA25-DCD6D5D06151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E096D3B-60E5-5741-AC4C-B05FFE450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n-ea"/>
                <a:ea typeface="+mn-ea"/>
              </a:rPr>
              <a:t>10.3 </a:t>
            </a:r>
            <a:r>
              <a:rPr lang="zh-CN" altLang="en-US" sz="3600" b="1" dirty="0">
                <a:latin typeface="+mn-ea"/>
                <a:ea typeface="+mn-ea"/>
              </a:rPr>
              <a:t>中断响应过程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8AE1B8D9-C211-52A5-734D-DD6235F44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900" y="1049338"/>
            <a:ext cx="8712200" cy="544512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n-ea"/>
              </a:rPr>
              <a:t>接收中断请求</a:t>
            </a:r>
            <a:endParaRPr lang="en-US" altLang="zh-CN" sz="2400" b="1" dirty="0"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>
                <a:latin typeface="+mn-ea"/>
              </a:rPr>
              <a:t>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有中断请求时，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DSP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将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IFR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对应位置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n-ea"/>
              </a:rPr>
              <a:t>中断确认</a:t>
            </a:r>
            <a:endParaRPr lang="en-US" altLang="zh-CN" sz="2400" b="1" dirty="0"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b="1" dirty="0">
                <a:latin typeface="+mn-ea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软件中断和非屏蔽中断，无条件进入相应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ISP</a:t>
            </a: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可屏蔽中断，需要满足：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当前优先级为最高级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IER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中，对应位为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CSR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中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GIE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位为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，表示允许可屏蔽中断； 中断相应后，不再响应其它中断          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直至当前中断返回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IER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中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NMIE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位为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1  </a:t>
            </a:r>
            <a:endParaRPr lang="zh-CN" altLang="en-US" sz="1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latin typeface="+mn-ea"/>
              </a:rPr>
              <a:t>执行中断服务程序</a:t>
            </a: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b="1" dirty="0">
                <a:latin typeface="+mn-ea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保护现场，将当前程序指针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PC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值压入栈顶；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载入中断向量表，将其地址送入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PC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指针；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    执行中断向量表，程序将进入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ISR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入口；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执行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ISR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，直至返回；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恢复现场，将栈顶值弹回到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PC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指针；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继续执行主程序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>
            <a:extLst>
              <a:ext uri="{FF2B5EF4-FFF2-40B4-BE49-F238E27FC236}">
                <a16:creationId xmlns:a16="http://schemas.microsoft.com/office/drawing/2014/main" id="{0EA3A8C7-D88B-26A7-E0D9-F82E96A8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1F970B-1563-4EEC-9514-DA73D60EC419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51234" name="Rectangle 2">
            <a:extLst>
              <a:ext uri="{FF2B5EF4-FFF2-40B4-BE49-F238E27FC236}">
                <a16:creationId xmlns:a16="http://schemas.microsoft.com/office/drawing/2014/main" id="{FCF2D3C1-8735-6CF2-C495-7E04715B3A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</a:rPr>
              <a:t>10.3 C64x</a:t>
            </a:r>
            <a:r>
              <a:rPr lang="zh-CN" altLang="en-US" sz="3600" b="1" dirty="0">
                <a:latin typeface="+mj-ea"/>
              </a:rPr>
              <a:t>内存结构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EA2E10A6-36CB-90EB-C27A-84EDE0D182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两级存储结构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L1+L2   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L1</a:t>
            </a:r>
            <a:r>
              <a:rPr lang="zh-CN" altLang="en-US">
                <a:solidFill>
                  <a:srgbClr val="FF0000"/>
                </a:solidFill>
              </a:rPr>
              <a:t>分</a:t>
            </a:r>
            <a:r>
              <a:rPr lang="en-US" altLang="zh-CN">
                <a:solidFill>
                  <a:srgbClr val="FF0000"/>
                </a:solidFill>
              </a:rPr>
              <a:t>L1P</a:t>
            </a:r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16KB</a:t>
            </a:r>
            <a:r>
              <a:rPr lang="zh-CN" altLang="en-US">
                <a:solidFill>
                  <a:srgbClr val="FF0000"/>
                </a:solidFill>
              </a:rPr>
              <a:t>）、</a:t>
            </a:r>
            <a:r>
              <a:rPr lang="en-US" altLang="zh-CN">
                <a:solidFill>
                  <a:srgbClr val="FF0000"/>
                </a:solidFill>
              </a:rPr>
              <a:t>L1D</a:t>
            </a:r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16KB</a:t>
            </a:r>
            <a:r>
              <a:rPr lang="zh-CN" altLang="en-US">
                <a:solidFill>
                  <a:srgbClr val="FF0000"/>
                </a:solidFill>
              </a:rPr>
              <a:t>），靠近内核，访问速度快</a:t>
            </a:r>
            <a:r>
              <a:rPr lang="en-US" altLang="zh-CN">
                <a:solidFill>
                  <a:srgbClr val="FF0000"/>
                </a:solidFill>
              </a:rPr>
              <a:t>Cache</a:t>
            </a:r>
            <a:r>
              <a:rPr lang="zh-CN" altLang="en-US">
                <a:solidFill>
                  <a:srgbClr val="FF0000"/>
                </a:solidFill>
              </a:rPr>
              <a:t>，用户不可访问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L2</a:t>
            </a:r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1MB</a:t>
            </a:r>
            <a:r>
              <a:rPr lang="zh-CN" altLang="en-US">
                <a:solidFill>
                  <a:srgbClr val="FF0000"/>
                </a:solidFill>
              </a:rPr>
              <a:t>）靠近外设，访问速度略慢，用户可访问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L2</a:t>
            </a:r>
            <a:r>
              <a:rPr lang="zh-CN" altLang="en-US">
                <a:solidFill>
                  <a:srgbClr val="FF0000"/>
                </a:solidFill>
              </a:rPr>
              <a:t>模式可配置，按字节单位统一编址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DMA</a:t>
            </a:r>
            <a:r>
              <a:rPr lang="zh-CN" altLang="en-US">
                <a:solidFill>
                  <a:srgbClr val="FF0000"/>
                </a:solidFill>
              </a:rPr>
              <a:t>直接访问</a:t>
            </a:r>
            <a:r>
              <a:rPr lang="en-US" altLang="zh-CN">
                <a:solidFill>
                  <a:srgbClr val="FF0000"/>
                </a:solidFill>
              </a:rPr>
              <a:t>L2</a:t>
            </a:r>
            <a:r>
              <a:rPr lang="zh-CN" altLang="en-US">
                <a:solidFill>
                  <a:srgbClr val="FF0000"/>
                </a:solidFill>
              </a:rPr>
              <a:t>，内核直接访问</a:t>
            </a:r>
            <a:r>
              <a:rPr lang="en-US" altLang="zh-CN">
                <a:solidFill>
                  <a:srgbClr val="FF0000"/>
                </a:solidFill>
              </a:rPr>
              <a:t>L1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>
            <a:extLst>
              <a:ext uri="{FF2B5EF4-FFF2-40B4-BE49-F238E27FC236}">
                <a16:creationId xmlns:a16="http://schemas.microsoft.com/office/drawing/2014/main" id="{93EA3CD5-B462-4393-A775-1E93926D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C226C4-F430-4ABF-BCEA-48DDE6A5D955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DCBCDAE-753E-958D-DFD6-FDC2C108C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44450"/>
            <a:ext cx="8015287" cy="914400"/>
          </a:xfrm>
        </p:spPr>
        <p:txBody>
          <a:bodyPr/>
          <a:lstStyle/>
          <a:p>
            <a:r>
              <a:rPr lang="en-US" altLang="zh-CN" sz="3600" b="1" dirty="0">
                <a:latin typeface="+mj-ea"/>
              </a:rPr>
              <a:t>10.3</a:t>
            </a:r>
            <a:r>
              <a:rPr lang="en-US" altLang="zh-CN" sz="3600" b="1" dirty="0"/>
              <a:t> L1/L2</a:t>
            </a:r>
            <a:r>
              <a:rPr lang="zh-CN" altLang="en-US" sz="3600" b="1" dirty="0"/>
              <a:t>两级结构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F36EF59D-9C8D-1B06-D00F-96ADA78D04EE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575" y="1035050"/>
            <a:ext cx="6767513" cy="5489575"/>
          </a:xfrm>
          <a:noFill/>
        </p:spPr>
      </p:pic>
      <p:sp>
        <p:nvSpPr>
          <p:cNvPr id="355333" name="Rectangle 5">
            <a:extLst>
              <a:ext uri="{FF2B5EF4-FFF2-40B4-BE49-F238E27FC236}">
                <a16:creationId xmlns:a16="http://schemas.microsoft.com/office/drawing/2014/main" id="{21C2840C-0556-CFD3-2B5C-16A8CAD87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052513"/>
            <a:ext cx="3816350" cy="1368425"/>
          </a:xfrm>
          <a:prstGeom prst="rect">
            <a:avLst/>
          </a:prstGeom>
          <a:noFill/>
          <a:ln w="28575">
            <a:solidFill>
              <a:srgbClr val="FF33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55334" name="Rectangle 6">
            <a:extLst>
              <a:ext uri="{FF2B5EF4-FFF2-40B4-BE49-F238E27FC236}">
                <a16:creationId xmlns:a16="http://schemas.microsoft.com/office/drawing/2014/main" id="{90C0C506-BAB1-1466-AC97-EB9EC8C4D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5229225"/>
            <a:ext cx="3816350" cy="1368425"/>
          </a:xfrm>
          <a:prstGeom prst="rect">
            <a:avLst/>
          </a:prstGeom>
          <a:noFill/>
          <a:ln w="28575">
            <a:solidFill>
              <a:srgbClr val="FF33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55335" name="Rectangle 7">
            <a:extLst>
              <a:ext uri="{FF2B5EF4-FFF2-40B4-BE49-F238E27FC236}">
                <a16:creationId xmlns:a16="http://schemas.microsoft.com/office/drawing/2014/main" id="{D5A74CAF-6A62-25F9-16FD-0EE7D5509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1052513"/>
            <a:ext cx="2735263" cy="55451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rgbClr val="FFFF66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55336" name="Rectangle 8">
            <a:extLst>
              <a:ext uri="{FF2B5EF4-FFF2-40B4-BE49-F238E27FC236}">
                <a16:creationId xmlns:a16="http://schemas.microsoft.com/office/drawing/2014/main" id="{B5AE65B1-ECCC-A5E4-87A1-7A6040A3B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420938"/>
            <a:ext cx="8175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L1P</a:t>
            </a:r>
          </a:p>
        </p:txBody>
      </p:sp>
      <p:sp>
        <p:nvSpPr>
          <p:cNvPr id="355337" name="Rectangle 9">
            <a:extLst>
              <a:ext uri="{FF2B5EF4-FFF2-40B4-BE49-F238E27FC236}">
                <a16:creationId xmlns:a16="http://schemas.microsoft.com/office/drawing/2014/main" id="{C39A7B7A-013A-3C8C-743D-872A9B74C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652963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L1D</a:t>
            </a:r>
          </a:p>
        </p:txBody>
      </p:sp>
      <p:sp>
        <p:nvSpPr>
          <p:cNvPr id="355338" name="Rectangle 10">
            <a:extLst>
              <a:ext uri="{FF2B5EF4-FFF2-40B4-BE49-F238E27FC236}">
                <a16:creationId xmlns:a16="http://schemas.microsoft.com/office/drawing/2014/main" id="{0C76FE38-CD39-DE5D-25BC-309F73F4F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6021388"/>
            <a:ext cx="581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L2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55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5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5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5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35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5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5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3" grpId="0" animBg="1"/>
      <p:bldP spid="355334" grpId="0" animBg="1"/>
      <p:bldP spid="355335" grpId="0" animBg="1"/>
      <p:bldP spid="355336" grpId="0"/>
      <p:bldP spid="355337" grpId="0"/>
      <p:bldP spid="3553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BA2BA-0D97-86B0-02F6-B8858C7E8C4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CB06755-5B56-49DC-852C-32AA83DB0186}" type="datetime1">
              <a:rPr lang="zh-CN" altLang="en-US"/>
              <a:pPr>
                <a:defRPr/>
              </a:pPr>
              <a:t>2024/5/10</a:t>
            </a:fld>
            <a:endParaRPr lang="en-US" altLang="zh-CN"/>
          </a:p>
        </p:txBody>
      </p:sp>
      <p:sp>
        <p:nvSpPr>
          <p:cNvPr id="27651" name="灯片编号占位符 5">
            <a:extLst>
              <a:ext uri="{FF2B5EF4-FFF2-40B4-BE49-F238E27FC236}">
                <a16:creationId xmlns:a16="http://schemas.microsoft.com/office/drawing/2014/main" id="{18475E81-CA63-F93C-F618-374F1847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1BC4E1-3655-4A92-BBBA-FA8D4E75B11B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AB098DBC-C707-D94F-F038-59C230BF8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624887" cy="914400"/>
          </a:xfrm>
        </p:spPr>
        <p:txBody>
          <a:bodyPr/>
          <a:lstStyle/>
          <a:p>
            <a:r>
              <a:rPr lang="en-US" altLang="zh-CN" sz="3200" b="1" dirty="0">
                <a:latin typeface="+mj-ea"/>
              </a:rPr>
              <a:t>10.3</a:t>
            </a:r>
            <a:r>
              <a:rPr lang="en-US" altLang="zh-CN" sz="3200" b="1" dirty="0"/>
              <a:t> L2</a:t>
            </a:r>
            <a:r>
              <a:rPr lang="zh-CN" altLang="en-US" sz="3200" b="1" dirty="0"/>
              <a:t>模式可配：调节</a:t>
            </a:r>
            <a:r>
              <a:rPr lang="en-US" altLang="zh-CN" sz="3200" b="1" dirty="0"/>
              <a:t>SRAM</a:t>
            </a:r>
            <a:r>
              <a:rPr lang="zh-CN" altLang="en-US" sz="3200" b="1" dirty="0"/>
              <a:t>和</a:t>
            </a:r>
            <a:r>
              <a:rPr lang="en-US" altLang="zh-CN" sz="3200" b="1" dirty="0"/>
              <a:t>Cache</a:t>
            </a:r>
            <a:r>
              <a:rPr lang="zh-CN" altLang="en-US" sz="3200" b="1" dirty="0"/>
              <a:t>比列</a:t>
            </a:r>
          </a:p>
        </p:txBody>
      </p:sp>
      <p:pic>
        <p:nvPicPr>
          <p:cNvPr id="27653" name="Picture 4">
            <a:extLst>
              <a:ext uri="{FF2B5EF4-FFF2-40B4-BE49-F238E27FC236}">
                <a16:creationId xmlns:a16="http://schemas.microsoft.com/office/drawing/2014/main" id="{8F0D4CD5-2316-83B9-37B1-02E020D61BF6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813" y="1484313"/>
            <a:ext cx="5989637" cy="4575175"/>
          </a:xfr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>
            <a:extLst>
              <a:ext uri="{FF2B5EF4-FFF2-40B4-BE49-F238E27FC236}">
                <a16:creationId xmlns:a16="http://schemas.microsoft.com/office/drawing/2014/main" id="{0E05483E-3BA0-F3A6-A917-80E15536D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r>
              <a:rPr lang="en-US" altLang="zh-CN" sz="3600" b="1" dirty="0">
                <a:latin typeface="+mj-ea"/>
                <a:cs typeface="Times New Roman" pitchFamily="18" charset="0"/>
              </a:rPr>
              <a:t>10.1</a:t>
            </a:r>
            <a:r>
              <a:rPr lang="en-US" altLang="zh-CN" sz="3600" b="1" dirty="0"/>
              <a:t> DSP</a:t>
            </a:r>
            <a:r>
              <a:rPr lang="zh-CN" altLang="en-US" sz="3600" b="1" dirty="0"/>
              <a:t>芯片的发展历程</a:t>
            </a:r>
          </a:p>
        </p:txBody>
      </p:sp>
      <p:sp>
        <p:nvSpPr>
          <p:cNvPr id="30723" name="灯片编号占位符 1">
            <a:extLst>
              <a:ext uri="{FF2B5EF4-FFF2-40B4-BE49-F238E27FC236}">
                <a16:creationId xmlns:a16="http://schemas.microsoft.com/office/drawing/2014/main" id="{169B141D-93C3-89A5-8ADB-84622689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483852-0FB2-451C-AD4D-D1951631DC32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30724" name="Picture 5" descr="F:\业务工作\教学任务\图像处理与嵌入式系统设计\2019 本科生\DSP发展历程.jpeg">
            <a:extLst>
              <a:ext uri="{FF2B5EF4-FFF2-40B4-BE49-F238E27FC236}">
                <a16:creationId xmlns:a16="http://schemas.microsoft.com/office/drawing/2014/main" id="{AD9E5EBE-5115-EEE1-FCC0-A7A4B574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t="10410" r="3848" b="10770"/>
          <a:stretch>
            <a:fillRect/>
          </a:stretch>
        </p:blipFill>
        <p:spPr bwMode="auto">
          <a:xfrm>
            <a:off x="15875" y="1484313"/>
            <a:ext cx="90360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>
            <a:extLst>
              <a:ext uri="{FF2B5EF4-FFF2-40B4-BE49-F238E27FC236}">
                <a16:creationId xmlns:a16="http://schemas.microsoft.com/office/drawing/2014/main" id="{1C00B48B-CA22-0489-7B3E-3E549F0A1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1654175"/>
            <a:ext cx="58324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灯片编号占位符 5">
            <a:extLst>
              <a:ext uri="{FF2B5EF4-FFF2-40B4-BE49-F238E27FC236}">
                <a16:creationId xmlns:a16="http://schemas.microsoft.com/office/drawing/2014/main" id="{142508BA-E67A-96E4-DBA6-027D7FC5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C03376-D1BE-4404-8767-5C54DD1466F0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C29B2402-F0C1-167C-782D-D092FF909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10.3</a:t>
            </a:r>
            <a:r>
              <a:rPr lang="en-US" altLang="zh-CN" sz="3600" b="1" dirty="0"/>
              <a:t> EDMA</a:t>
            </a:r>
            <a:r>
              <a:rPr lang="zh-CN" altLang="en-US" sz="3600" b="1" dirty="0"/>
              <a:t>控制器组成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98BF91AE-EB66-2FB5-F86E-EE5A3D97EB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482725"/>
            <a:ext cx="8229600" cy="4686300"/>
          </a:xfrm>
        </p:spPr>
        <p:txBody>
          <a:bodyPr/>
          <a:lstStyle/>
          <a:p>
            <a:pPr>
              <a:defRPr/>
            </a:pPr>
            <a:r>
              <a:rPr lang="zh-CN" altLang="en-US" sz="2400" b="1" dirty="0">
                <a:latin typeface="+mn-ea"/>
              </a:rPr>
              <a:t>事件和中断处理寄存器</a:t>
            </a:r>
          </a:p>
          <a:p>
            <a:pPr>
              <a:defRPr/>
            </a:pPr>
            <a:r>
              <a:rPr lang="zh-CN" altLang="en-US" sz="2400" b="1" dirty="0">
                <a:latin typeface="+mn-ea"/>
              </a:rPr>
              <a:t>事件编码器</a:t>
            </a:r>
          </a:p>
          <a:p>
            <a:pPr>
              <a:defRPr/>
            </a:pPr>
            <a:r>
              <a:rPr lang="zh-CN" altLang="en-US" sz="2400" b="1" dirty="0">
                <a:latin typeface="+mn-ea"/>
              </a:rPr>
              <a:t>参数</a:t>
            </a:r>
            <a:r>
              <a:rPr lang="en-US" altLang="zh-CN" sz="2400" b="1" dirty="0">
                <a:latin typeface="+mn-ea"/>
              </a:rPr>
              <a:t>RAM</a:t>
            </a:r>
          </a:p>
          <a:p>
            <a:pPr>
              <a:defRPr/>
            </a:pPr>
            <a:r>
              <a:rPr lang="zh-CN" altLang="en-US" sz="2400" b="1" dirty="0">
                <a:latin typeface="+mn-ea"/>
              </a:rPr>
              <a:t>地址产生单元</a:t>
            </a:r>
            <a:endParaRPr lang="en-US" altLang="zh-CN" sz="2400" b="1" dirty="0">
              <a:latin typeface="+mn-ea"/>
            </a:endParaRPr>
          </a:p>
          <a:p>
            <a:pPr>
              <a:defRPr/>
            </a:pPr>
            <a:r>
              <a:rPr lang="zh-CN" altLang="en-US" sz="2400" b="1" dirty="0">
                <a:latin typeface="+mn-ea"/>
              </a:rPr>
              <a:t>事件结束检测器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>
            <a:extLst>
              <a:ext uri="{FF2B5EF4-FFF2-40B4-BE49-F238E27FC236}">
                <a16:creationId xmlns:a16="http://schemas.microsoft.com/office/drawing/2014/main" id="{763822AC-31C3-6FC1-6D04-FE563F98D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08AF03-AFA3-42BB-B73A-B534DF729AE7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B5D564E-3D58-427F-6DF3-5653F4155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10.3</a:t>
            </a:r>
            <a:r>
              <a:rPr lang="en-US" altLang="zh-CN" sz="3600" b="1" dirty="0"/>
              <a:t> EDMA</a:t>
            </a:r>
            <a:r>
              <a:rPr lang="zh-CN" altLang="en-US" sz="3600" b="1" dirty="0"/>
              <a:t>控制器功能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71DCBC7-7485-A2DF-AAA1-4BE30D7724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外设与</a:t>
            </a:r>
            <a:r>
              <a:rPr lang="en-US" altLang="zh-CN" sz="2800"/>
              <a:t>L2</a:t>
            </a:r>
            <a:r>
              <a:rPr lang="zh-CN" altLang="en-US" sz="2800"/>
              <a:t>存储器之间的直接数据传输</a:t>
            </a:r>
          </a:p>
          <a:p>
            <a:endParaRPr lang="zh-CN" altLang="en-US" sz="2800"/>
          </a:p>
          <a:p>
            <a:r>
              <a:rPr lang="zh-CN" altLang="en-US" sz="2800"/>
              <a:t>独立于</a:t>
            </a:r>
            <a:r>
              <a:rPr lang="en-US" altLang="zh-CN" sz="2800"/>
              <a:t>CPU</a:t>
            </a:r>
            <a:r>
              <a:rPr lang="zh-CN" altLang="en-US" sz="2800"/>
              <a:t>内核工作</a:t>
            </a:r>
          </a:p>
          <a:p>
            <a:endParaRPr lang="zh-CN" altLang="en-US" sz="2800"/>
          </a:p>
          <a:p>
            <a:r>
              <a:rPr lang="zh-CN" altLang="en-US" sz="2800"/>
              <a:t>支持</a:t>
            </a:r>
            <a:r>
              <a:rPr lang="en-US" altLang="zh-CN" sz="2800"/>
              <a:t>8bit</a:t>
            </a:r>
            <a:r>
              <a:rPr lang="zh-CN" altLang="en-US" sz="2800"/>
              <a:t>、</a:t>
            </a:r>
            <a:r>
              <a:rPr lang="en-US" altLang="zh-CN" sz="2800"/>
              <a:t>16bit</a:t>
            </a:r>
            <a:r>
              <a:rPr lang="zh-CN" altLang="en-US" sz="2800"/>
              <a:t>和</a:t>
            </a:r>
            <a:r>
              <a:rPr lang="en-US" altLang="zh-CN" sz="2800"/>
              <a:t>32bit</a:t>
            </a:r>
            <a:r>
              <a:rPr lang="zh-CN" altLang="en-US" sz="2800"/>
              <a:t>数据的存取</a:t>
            </a:r>
          </a:p>
          <a:p>
            <a:endParaRPr lang="zh-CN" altLang="en-US" sz="2800"/>
          </a:p>
          <a:p>
            <a:r>
              <a:rPr lang="zh-CN" altLang="en-US" sz="2800"/>
              <a:t>提供</a:t>
            </a:r>
            <a:r>
              <a:rPr lang="en-US" altLang="zh-CN" sz="2800"/>
              <a:t>64</a:t>
            </a:r>
            <a:r>
              <a:rPr lang="zh-CN" altLang="en-US" sz="2800"/>
              <a:t>个独立通道，四个优先级级别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>
            <a:extLst>
              <a:ext uri="{FF2B5EF4-FFF2-40B4-BE49-F238E27FC236}">
                <a16:creationId xmlns:a16="http://schemas.microsoft.com/office/drawing/2014/main" id="{C4413F5A-029E-0A38-A28A-ECFF0741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D70E2F-9CF8-4A12-A7A8-E72B50984CBF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5C7C764B-70D7-BD45-220E-A29393A710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n-ea"/>
                <a:ea typeface="+mn-ea"/>
              </a:rPr>
              <a:t>10.3 EDMA</a:t>
            </a:r>
            <a:r>
              <a:rPr lang="zh-CN" altLang="en-US" sz="3600" b="1" dirty="0">
                <a:latin typeface="+mn-ea"/>
                <a:ea typeface="+mn-ea"/>
              </a:rPr>
              <a:t>的启动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BDBB2FC-F8FC-8D26-4C8B-2F973CA9A0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方式一：</a:t>
            </a:r>
            <a:r>
              <a:rPr lang="en-US" altLang="zh-CN" sz="2800"/>
              <a:t>CPU</a:t>
            </a:r>
            <a:r>
              <a:rPr lang="zh-CN" altLang="en-US" sz="2800"/>
              <a:t>启动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FF0000"/>
                </a:solidFill>
              </a:rPr>
              <a:t>   </a:t>
            </a:r>
            <a:r>
              <a:rPr lang="en-US" altLang="zh-CN" sz="2800">
                <a:solidFill>
                  <a:srgbClr val="FF0000"/>
                </a:solidFill>
              </a:rPr>
              <a:t>CPU</a:t>
            </a:r>
            <a:r>
              <a:rPr lang="zh-CN" altLang="en-US" sz="2800">
                <a:solidFill>
                  <a:srgbClr val="FF0000"/>
                </a:solidFill>
              </a:rPr>
              <a:t>写</a:t>
            </a:r>
            <a:r>
              <a:rPr lang="en-US" altLang="zh-CN" sz="2800">
                <a:solidFill>
                  <a:srgbClr val="FF0000"/>
                </a:solidFill>
              </a:rPr>
              <a:t>ESR</a:t>
            </a:r>
            <a:r>
              <a:rPr lang="zh-CN" altLang="en-US" sz="2800">
                <a:solidFill>
                  <a:srgbClr val="FF0000"/>
                </a:solidFill>
              </a:rPr>
              <a:t>寄存器启动</a:t>
            </a:r>
            <a:r>
              <a:rPr lang="en-US" altLang="zh-CN" sz="2800">
                <a:solidFill>
                  <a:srgbClr val="FF0000"/>
                </a:solidFill>
              </a:rPr>
              <a:t>1</a:t>
            </a:r>
            <a:r>
              <a:rPr lang="zh-CN" altLang="en-US" sz="2800">
                <a:solidFill>
                  <a:srgbClr val="FF0000"/>
                </a:solidFill>
              </a:rPr>
              <a:t>个</a:t>
            </a:r>
            <a:r>
              <a:rPr lang="en-US" altLang="zh-CN" sz="2800">
                <a:solidFill>
                  <a:srgbClr val="FF0000"/>
                </a:solidFill>
              </a:rPr>
              <a:t>EDMA</a:t>
            </a:r>
            <a:r>
              <a:rPr lang="zh-CN" altLang="en-US" sz="2800">
                <a:solidFill>
                  <a:srgbClr val="FF0000"/>
                </a:solidFill>
              </a:rPr>
              <a:t>通道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FF0000"/>
                </a:solidFill>
              </a:rPr>
              <a:t>   适合程序控制的主动数据传输</a:t>
            </a:r>
          </a:p>
          <a:p>
            <a:r>
              <a:rPr lang="zh-CN" altLang="en-US" sz="2800"/>
              <a:t>方式二：同步事件触发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   </a:t>
            </a:r>
            <a:r>
              <a:rPr lang="zh-CN" altLang="en-US" sz="2800">
                <a:solidFill>
                  <a:srgbClr val="FF0000"/>
                </a:solidFill>
              </a:rPr>
              <a:t>外设中断等事件产生同步信号触发</a:t>
            </a:r>
            <a:r>
              <a:rPr lang="en-US" altLang="zh-CN" sz="2800">
                <a:solidFill>
                  <a:srgbClr val="FF0000"/>
                </a:solidFill>
              </a:rPr>
              <a:t>EDMA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00"/>
                </a:solidFill>
              </a:rPr>
              <a:t>   </a:t>
            </a:r>
            <a:r>
              <a:rPr lang="zh-CN" altLang="en-US" sz="2800">
                <a:solidFill>
                  <a:srgbClr val="FF0000"/>
                </a:solidFill>
              </a:rPr>
              <a:t>适合外设突发数据传输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FF0000"/>
                </a:solidFill>
              </a:rPr>
              <a:t>   </a:t>
            </a:r>
            <a:r>
              <a:rPr lang="en-US" altLang="zh-CN" sz="2800">
                <a:solidFill>
                  <a:srgbClr val="FF0000"/>
                </a:solidFill>
              </a:rPr>
              <a:t>64</a:t>
            </a:r>
            <a:r>
              <a:rPr lang="zh-CN" altLang="en-US" sz="2800">
                <a:solidFill>
                  <a:srgbClr val="FF0000"/>
                </a:solidFill>
              </a:rPr>
              <a:t>个通道的启动是独立的</a:t>
            </a:r>
            <a:endParaRPr lang="en-US" altLang="zh-CN" sz="2800">
              <a:solidFill>
                <a:srgbClr val="FF0000"/>
              </a:solidFill>
            </a:endParaRPr>
          </a:p>
          <a:p>
            <a:r>
              <a:rPr lang="zh-CN" altLang="en-US" sz="2800"/>
              <a:t>方式三：链触发</a:t>
            </a:r>
            <a:r>
              <a:rPr lang="en-US" altLang="zh-CN" sz="2800"/>
              <a:t>EDMA</a:t>
            </a:r>
            <a:endParaRPr lang="zh-CN" altLang="en-US" sz="2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>
            <a:extLst>
              <a:ext uri="{FF2B5EF4-FFF2-40B4-BE49-F238E27FC236}">
                <a16:creationId xmlns:a16="http://schemas.microsoft.com/office/drawing/2014/main" id="{53981261-0209-B510-AAE4-C18615AC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E87EC5-7677-46F7-A81C-4EC0F051A949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587776D-268C-4A9A-FB67-3C52E8CC05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10.3</a:t>
            </a:r>
            <a:r>
              <a:rPr lang="en-US" altLang="zh-CN" sz="3600" b="1" dirty="0"/>
              <a:t> EDMA</a:t>
            </a:r>
            <a:r>
              <a:rPr lang="zh-CN" altLang="en-US" sz="3600" b="1" dirty="0"/>
              <a:t>与</a:t>
            </a:r>
            <a:r>
              <a:rPr lang="en-US" altLang="zh-CN" sz="3600" b="1" dirty="0"/>
              <a:t>CPU</a:t>
            </a:r>
            <a:r>
              <a:rPr lang="zh-CN" altLang="en-US" sz="3600" b="1" dirty="0"/>
              <a:t>之间关系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5831680-731C-BB94-44A9-352F7456F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562100"/>
            <a:ext cx="8686800" cy="4686300"/>
          </a:xfrm>
        </p:spPr>
        <p:txBody>
          <a:bodyPr/>
          <a:lstStyle/>
          <a:p>
            <a:r>
              <a:rPr lang="zh-CN" altLang="en-US" sz="2800"/>
              <a:t>双方可独立访问</a:t>
            </a:r>
            <a:r>
              <a:rPr lang="en-US" altLang="zh-CN" sz="2800"/>
              <a:t>L2</a:t>
            </a:r>
            <a:r>
              <a:rPr lang="zh-CN" altLang="en-US" sz="2800"/>
              <a:t>，但</a:t>
            </a:r>
            <a:r>
              <a:rPr lang="en-US" altLang="zh-CN" sz="2800"/>
              <a:t>EDMA</a:t>
            </a:r>
            <a:r>
              <a:rPr lang="zh-CN" altLang="en-US" sz="2800"/>
              <a:t>优先级低于</a:t>
            </a:r>
            <a:r>
              <a:rPr lang="en-US" altLang="zh-CN" sz="2800"/>
              <a:t>CPU</a:t>
            </a:r>
            <a:r>
              <a:rPr lang="zh-CN" altLang="en-US" sz="2800"/>
              <a:t>优先级</a:t>
            </a:r>
          </a:p>
          <a:p>
            <a:endParaRPr lang="zh-CN" altLang="en-US" sz="2800"/>
          </a:p>
          <a:p>
            <a:r>
              <a:rPr lang="en-US" altLang="zh-CN" sz="2800"/>
              <a:t>EDMA</a:t>
            </a:r>
            <a:r>
              <a:rPr lang="zh-CN" altLang="en-US" sz="2800"/>
              <a:t>的启动需要</a:t>
            </a:r>
            <a:r>
              <a:rPr lang="en-US" altLang="zh-CN" sz="2800"/>
              <a:t>CPU</a:t>
            </a:r>
            <a:r>
              <a:rPr lang="zh-CN" altLang="en-US" sz="2800"/>
              <a:t>设置</a:t>
            </a:r>
          </a:p>
          <a:p>
            <a:endParaRPr lang="zh-CN" altLang="en-US" sz="2800"/>
          </a:p>
          <a:p>
            <a:r>
              <a:rPr lang="en-US" altLang="zh-CN" sz="2800"/>
              <a:t>EDMA</a:t>
            </a:r>
            <a:r>
              <a:rPr lang="zh-CN" altLang="en-US" sz="2800"/>
              <a:t>传输完成后需向</a:t>
            </a:r>
            <a:r>
              <a:rPr lang="en-US" altLang="zh-CN" sz="2800"/>
              <a:t>CPU</a:t>
            </a:r>
            <a:r>
              <a:rPr lang="zh-CN" altLang="en-US" sz="2800"/>
              <a:t>递交中断信号</a:t>
            </a:r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>
            <a:extLst>
              <a:ext uri="{FF2B5EF4-FFF2-40B4-BE49-F238E27FC236}">
                <a16:creationId xmlns:a16="http://schemas.microsoft.com/office/drawing/2014/main" id="{745A6B9D-ACCC-2066-413E-92DD11B0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50" y="1577975"/>
            <a:ext cx="52641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灯片编号占位符 5">
            <a:extLst>
              <a:ext uri="{FF2B5EF4-FFF2-40B4-BE49-F238E27FC236}">
                <a16:creationId xmlns:a16="http://schemas.microsoft.com/office/drawing/2014/main" id="{A0035562-436F-6CC4-21EA-F4FFBB74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E89825-6CDD-4DB8-A992-F08DA4CF2919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3E0D0097-450F-8E6C-B1C3-8E71A34980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n-ea"/>
                <a:ea typeface="+mn-ea"/>
              </a:rPr>
              <a:t>10.3 </a:t>
            </a:r>
            <a:r>
              <a:rPr lang="zh-CN" altLang="en-US" sz="3600" b="1" dirty="0">
                <a:latin typeface="+mn-ea"/>
                <a:ea typeface="+mn-ea"/>
              </a:rPr>
              <a:t>外部存储器接口</a:t>
            </a:r>
            <a:r>
              <a:rPr lang="en-US" altLang="zh-CN" sz="3600" b="1" dirty="0">
                <a:latin typeface="+mn-ea"/>
                <a:ea typeface="+mn-ea"/>
              </a:rPr>
              <a:t>EMIF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1CF14071-C211-07F4-624B-2D01DBAFD9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8" y="1577975"/>
            <a:ext cx="4835525" cy="4686300"/>
          </a:xfrm>
        </p:spPr>
        <p:txBody>
          <a:bodyPr/>
          <a:lstStyle/>
          <a:p>
            <a:r>
              <a:rPr lang="zh-CN" altLang="en-US" sz="2400" b="1"/>
              <a:t>可编程，支持多种类型存储器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同步静态存储器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同步动态存储器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异步存储器</a:t>
            </a:r>
          </a:p>
          <a:p>
            <a:r>
              <a:rPr lang="en-US" altLang="zh-CN" sz="2400" b="1"/>
              <a:t>C64X</a:t>
            </a:r>
            <a:r>
              <a:rPr lang="zh-CN" altLang="en-US" sz="2400" b="1"/>
              <a:t>提供独立</a:t>
            </a:r>
            <a:r>
              <a:rPr lang="en-US" altLang="zh-CN" sz="2400" b="1"/>
              <a:t>EMIFA</a:t>
            </a:r>
            <a:r>
              <a:rPr lang="zh-CN" altLang="en-US" sz="2400" b="1"/>
              <a:t>、</a:t>
            </a:r>
            <a:r>
              <a:rPr lang="en-US" altLang="zh-CN" sz="2400" b="1"/>
              <a:t>EMIFB</a:t>
            </a:r>
            <a:r>
              <a:rPr lang="zh-CN" altLang="en-US" sz="2400" b="1"/>
              <a:t>接口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 </a:t>
            </a:r>
            <a:r>
              <a:rPr lang="en-US" altLang="zh-CN" sz="2400" b="1"/>
              <a:t>EMIFA   64</a:t>
            </a:r>
            <a:r>
              <a:rPr lang="zh-CN" altLang="en-US" sz="2400" b="1"/>
              <a:t>位宽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 </a:t>
            </a:r>
            <a:r>
              <a:rPr lang="en-US" altLang="zh-CN" sz="2400" b="1"/>
              <a:t>EMIFB   16</a:t>
            </a:r>
            <a:r>
              <a:rPr lang="zh-CN" altLang="en-US" sz="2400" b="1"/>
              <a:t>位宽</a:t>
            </a:r>
          </a:p>
          <a:p>
            <a:r>
              <a:rPr lang="en-US" altLang="zh-CN" sz="2400" b="1">
                <a:solidFill>
                  <a:srgbClr val="FF0000"/>
                </a:solidFill>
              </a:rPr>
              <a:t>EMIF</a:t>
            </a:r>
            <a:r>
              <a:rPr lang="zh-CN" altLang="en-US" sz="2400" b="1">
                <a:solidFill>
                  <a:srgbClr val="FF0000"/>
                </a:solidFill>
              </a:rPr>
              <a:t>是</a:t>
            </a:r>
            <a:r>
              <a:rPr lang="en-US" altLang="zh-CN" sz="2400" b="1">
                <a:solidFill>
                  <a:srgbClr val="FF0000"/>
                </a:solidFill>
              </a:rPr>
              <a:t>DSP</a:t>
            </a:r>
            <a:r>
              <a:rPr lang="zh-CN" altLang="en-US" sz="2400" b="1">
                <a:solidFill>
                  <a:srgbClr val="FF0000"/>
                </a:solidFill>
              </a:rPr>
              <a:t>数据</a:t>
            </a:r>
            <a:r>
              <a:rPr lang="en-US" altLang="zh-CN" sz="2400" b="1">
                <a:solidFill>
                  <a:srgbClr val="FF0000"/>
                </a:solidFill>
              </a:rPr>
              <a:t>I/O</a:t>
            </a:r>
            <a:r>
              <a:rPr lang="zh-CN" altLang="en-US" sz="2400" b="1">
                <a:solidFill>
                  <a:srgbClr val="FF0000"/>
                </a:solidFill>
              </a:rPr>
              <a:t>的重要门户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5">
            <a:extLst>
              <a:ext uri="{FF2B5EF4-FFF2-40B4-BE49-F238E27FC236}">
                <a16:creationId xmlns:a16="http://schemas.microsoft.com/office/drawing/2014/main" id="{29DFECAB-A8BF-062F-BE57-8560213D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228618-90B8-422B-AB0A-7C334C6D724C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7DF9538A-5F91-D41E-3023-61E8AB73F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10.3</a:t>
            </a:r>
            <a:r>
              <a:rPr lang="en-US" altLang="zh-CN" sz="3600" b="1" dirty="0"/>
              <a:t> EMIF</a:t>
            </a:r>
            <a:r>
              <a:rPr lang="zh-CN" altLang="en-US" sz="3600" b="1" dirty="0"/>
              <a:t>控制寄存器</a:t>
            </a: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0E0C1B7B-4A36-37D0-F053-D48772801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12875"/>
            <a:ext cx="82804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667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>
            <a:extLst>
              <a:ext uri="{FF2B5EF4-FFF2-40B4-BE49-F238E27FC236}">
                <a16:creationId xmlns:a16="http://schemas.microsoft.com/office/drawing/2014/main" id="{69A0EB6A-DECE-6D68-B42C-10199B96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0E0CC6-6AD4-4E13-BFEB-C11150566FC6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80C02967-F2A0-3349-F3B9-56CFAF62D8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10.3</a:t>
            </a:r>
            <a:r>
              <a:rPr lang="en-US" altLang="zh-CN" sz="3600" b="1" dirty="0"/>
              <a:t> EMIF</a:t>
            </a:r>
            <a:r>
              <a:rPr lang="zh-CN" altLang="en-US" sz="3600" b="1" dirty="0"/>
              <a:t>控制寄存器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B9ECF28-C461-5C14-1687-77E89D90CF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6088" y="1417638"/>
            <a:ext cx="8229600" cy="4891087"/>
          </a:xfrm>
        </p:spPr>
        <p:txBody>
          <a:bodyPr/>
          <a:lstStyle/>
          <a:p>
            <a:pPr>
              <a:defRPr/>
            </a:pPr>
            <a:r>
              <a:rPr lang="zh-CN" altLang="en-US" sz="2400" b="1" dirty="0">
                <a:latin typeface="+mn-ea"/>
              </a:rPr>
              <a:t>全局控制寄存器 </a:t>
            </a:r>
            <a:r>
              <a:rPr lang="en-US" altLang="zh-CN" sz="2400" b="1" dirty="0">
                <a:latin typeface="+mn-ea"/>
              </a:rPr>
              <a:t>GBLCTL</a:t>
            </a:r>
            <a:endParaRPr lang="zh-CN" altLang="en-US" sz="2400" b="1" dirty="0">
              <a:latin typeface="+mn-ea"/>
            </a:endParaRP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对每个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CE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空间的公共参数设置</a:t>
            </a:r>
          </a:p>
          <a:p>
            <a:pPr>
              <a:defRPr/>
            </a:pPr>
            <a:r>
              <a:rPr lang="en-US" altLang="zh-CN" sz="2400" b="1" dirty="0">
                <a:latin typeface="+mn-ea"/>
              </a:rPr>
              <a:t>CE</a:t>
            </a:r>
            <a:r>
              <a:rPr lang="zh-CN" altLang="en-US" sz="2400" b="1" dirty="0">
                <a:latin typeface="+mn-ea"/>
              </a:rPr>
              <a:t>空间控制寄存器 </a:t>
            </a:r>
            <a:r>
              <a:rPr lang="en-US" altLang="zh-CN" sz="2400" b="1" dirty="0" err="1">
                <a:latin typeface="+mn-ea"/>
              </a:rPr>
              <a:t>CExCTL</a:t>
            </a:r>
            <a:r>
              <a:rPr lang="en-US" altLang="zh-CN" sz="2400" b="1" dirty="0">
                <a:latin typeface="+mn-ea"/>
              </a:rPr>
              <a:t> </a:t>
            </a:r>
            <a:r>
              <a:rPr lang="zh-CN" altLang="en-US" sz="2400" b="1" dirty="0">
                <a:latin typeface="+mn-ea"/>
              </a:rPr>
              <a:t>（</a:t>
            </a:r>
            <a:r>
              <a:rPr lang="en-US" altLang="zh-CN" sz="2400" b="1" dirty="0">
                <a:latin typeface="+mn-ea"/>
              </a:rPr>
              <a:t>x= 0,1,2,3</a:t>
            </a:r>
            <a:r>
              <a:rPr lang="zh-CN" altLang="en-US" sz="2400" b="1" dirty="0">
                <a:latin typeface="+mn-ea"/>
              </a:rPr>
              <a:t>）</a:t>
            </a:r>
            <a:endParaRPr lang="en-US" altLang="zh-CN" sz="2400" b="1" dirty="0">
              <a:latin typeface="+mn-ea"/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latin typeface="+mn-ea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对应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CE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空间的控制寄存器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>
              <a:defRPr/>
            </a:pPr>
            <a:r>
              <a:rPr lang="en-US" altLang="zh-CN" sz="2400" b="1" dirty="0">
                <a:latin typeface="+mn-ea"/>
              </a:rPr>
              <a:t>CE</a:t>
            </a:r>
            <a:r>
              <a:rPr lang="zh-CN" altLang="en-US" sz="2400" b="1" dirty="0">
                <a:latin typeface="+mn-ea"/>
              </a:rPr>
              <a:t>空间二级控制寄存器 </a:t>
            </a:r>
            <a:r>
              <a:rPr lang="en-US" altLang="zh-CN" sz="2400" b="1" dirty="0" err="1">
                <a:latin typeface="+mn-ea"/>
              </a:rPr>
              <a:t>CExSEC</a:t>
            </a:r>
            <a:r>
              <a:rPr lang="en-US" altLang="zh-CN" sz="2400" b="1" dirty="0">
                <a:latin typeface="+mn-ea"/>
              </a:rPr>
              <a:t> (x= 0,1,2,3)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latin typeface="+mn-ea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控制可编程同步存储器访问的周期时序</a:t>
            </a:r>
            <a:endParaRPr lang="zh-CN" altLang="en-US" sz="2400" b="1" dirty="0">
              <a:latin typeface="+mn-ea"/>
            </a:endParaRPr>
          </a:p>
          <a:p>
            <a:pPr>
              <a:defRPr/>
            </a:pPr>
            <a:r>
              <a:rPr lang="en-US" altLang="zh-CN" sz="2400" b="1" dirty="0">
                <a:latin typeface="+mn-ea"/>
              </a:rPr>
              <a:t>SDRAM</a:t>
            </a:r>
            <a:r>
              <a:rPr lang="zh-CN" altLang="en-US" sz="2400" b="1" dirty="0">
                <a:latin typeface="+mn-ea"/>
              </a:rPr>
              <a:t>控制寄存器 </a:t>
            </a:r>
            <a:r>
              <a:rPr lang="en-US" altLang="zh-CN" sz="2400" b="1" dirty="0">
                <a:latin typeface="+mn-ea"/>
              </a:rPr>
              <a:t>SDCTL</a:t>
            </a:r>
            <a:endParaRPr lang="zh-CN" altLang="en-US" sz="2400" b="1" dirty="0">
              <a:latin typeface="+mn-ea"/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latin typeface="+mn-ea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控制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SDRAM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的全体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CE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空间的参数</a:t>
            </a:r>
          </a:p>
          <a:p>
            <a:pPr>
              <a:defRPr/>
            </a:pPr>
            <a:r>
              <a:rPr lang="en-US" altLang="zh-CN" sz="2400" b="1" dirty="0">
                <a:latin typeface="+mn-ea"/>
              </a:rPr>
              <a:t>SDRAM</a:t>
            </a:r>
            <a:r>
              <a:rPr lang="zh-CN" altLang="en-US" sz="2400" b="1" dirty="0">
                <a:latin typeface="+mn-ea"/>
              </a:rPr>
              <a:t>时序控制寄存器 </a:t>
            </a:r>
            <a:r>
              <a:rPr lang="en-US" altLang="zh-CN" sz="2400" b="1" dirty="0">
                <a:latin typeface="+mn-ea"/>
              </a:rPr>
              <a:t>SDTIM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控制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SDRAM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刷新周期</a:t>
            </a:r>
          </a:p>
          <a:p>
            <a:pPr>
              <a:defRPr/>
            </a:pPr>
            <a:r>
              <a:rPr lang="en-US" altLang="zh-CN" sz="2400" b="1" dirty="0">
                <a:latin typeface="+mn-ea"/>
              </a:rPr>
              <a:t>SDRAM</a:t>
            </a:r>
            <a:r>
              <a:rPr lang="zh-CN" altLang="en-US" sz="2400" b="1" dirty="0">
                <a:latin typeface="+mn-ea"/>
              </a:rPr>
              <a:t>扩展寄存器 </a:t>
            </a:r>
            <a:r>
              <a:rPr lang="en-US" altLang="zh-CN" sz="2400" b="1" dirty="0">
                <a:latin typeface="+mn-ea"/>
              </a:rPr>
              <a:t>SDEXT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8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88419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>
            <a:extLst>
              <a:ext uri="{FF2B5EF4-FFF2-40B4-BE49-F238E27FC236}">
                <a16:creationId xmlns:a16="http://schemas.microsoft.com/office/drawing/2014/main" id="{B9A08A23-F025-C772-0CAE-4D3537B9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56CCC3-A4A7-4750-AC9E-F303C7EE3897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482931B-B1AC-AB13-3BCD-8C23F6481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n-ea"/>
              </a:rPr>
              <a:t>10.3 </a:t>
            </a:r>
            <a:r>
              <a:rPr lang="zh-CN" altLang="en-US" sz="3600" b="1" dirty="0">
                <a:latin typeface="+mn-ea"/>
              </a:rPr>
              <a:t>全局控制寄存器 </a:t>
            </a:r>
            <a:r>
              <a:rPr lang="en-US" altLang="zh-CN" sz="3600" b="1" dirty="0">
                <a:latin typeface="+mn-ea"/>
              </a:rPr>
              <a:t>GBLCTL</a:t>
            </a:r>
            <a:endParaRPr lang="zh-CN" altLang="en-US" sz="3600" b="1" dirty="0"/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A8FD8E6E-4522-11B0-E8E0-9649B541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484313"/>
            <a:ext cx="91059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194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>
            <a:extLst>
              <a:ext uri="{FF2B5EF4-FFF2-40B4-BE49-F238E27FC236}">
                <a16:creationId xmlns:a16="http://schemas.microsoft.com/office/drawing/2014/main" id="{92853A36-5794-0831-46A7-4B52E7C7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A7FF4A-5F51-45B0-8497-FCECCB30D694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110F86D-67E9-81B2-A8F1-3482EE48E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747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n-ea"/>
              </a:rPr>
              <a:t>10.3 CE</a:t>
            </a:r>
            <a:r>
              <a:rPr lang="zh-CN" altLang="en-US" sz="3600" b="1" dirty="0">
                <a:latin typeface="+mn-ea"/>
              </a:rPr>
              <a:t>空间控制寄存器 </a:t>
            </a:r>
            <a:r>
              <a:rPr lang="en-US" altLang="zh-CN" sz="3600" b="1" dirty="0" err="1">
                <a:latin typeface="+mn-ea"/>
              </a:rPr>
              <a:t>CExCTL</a:t>
            </a:r>
            <a:endParaRPr lang="zh-CN" altLang="en-US" sz="3600" b="1" dirty="0"/>
          </a:p>
        </p:txBody>
      </p:sp>
      <p:pic>
        <p:nvPicPr>
          <p:cNvPr id="39940" name="Picture 2">
            <a:extLst>
              <a:ext uri="{FF2B5EF4-FFF2-40B4-BE49-F238E27FC236}">
                <a16:creationId xmlns:a16="http://schemas.microsoft.com/office/drawing/2014/main" id="{BADFB72E-E17F-0F15-43B8-B5360D277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196975"/>
            <a:ext cx="8466138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3">
            <a:extLst>
              <a:ext uri="{FF2B5EF4-FFF2-40B4-BE49-F238E27FC236}">
                <a16:creationId xmlns:a16="http://schemas.microsoft.com/office/drawing/2014/main" id="{41AD8829-23EC-DE1D-F457-1B0BF889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84538"/>
            <a:ext cx="6562725" cy="3352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FB65045-3690-FC45-8026-95F704359ECD}"/>
              </a:ext>
            </a:extLst>
          </p:cNvPr>
          <p:cNvCxnSpPr/>
          <p:nvPr/>
        </p:nvCxnSpPr>
        <p:spPr>
          <a:xfrm flipH="1">
            <a:off x="1476375" y="2781300"/>
            <a:ext cx="2663825" cy="503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4A54C6-93A3-DE6E-F925-68EDCD016E8A}"/>
              </a:ext>
            </a:extLst>
          </p:cNvPr>
          <p:cNvCxnSpPr/>
          <p:nvPr/>
        </p:nvCxnSpPr>
        <p:spPr>
          <a:xfrm>
            <a:off x="6659563" y="2781300"/>
            <a:ext cx="1379537" cy="503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607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>
            <a:extLst>
              <a:ext uri="{FF2B5EF4-FFF2-40B4-BE49-F238E27FC236}">
                <a16:creationId xmlns:a16="http://schemas.microsoft.com/office/drawing/2014/main" id="{D1E195CF-4198-2BAB-DEEB-3562A381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60E626-E8A9-4365-8C9B-4627150AF028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7FBF895-47C8-91C3-724C-BF23441DE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74712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CN" sz="3600" b="1" dirty="0">
                <a:latin typeface="+mn-ea"/>
              </a:rPr>
              <a:t>10.3 CE</a:t>
            </a:r>
            <a:r>
              <a:rPr lang="zh-CN" altLang="en-US" sz="3600" b="1" dirty="0">
                <a:latin typeface="+mn-ea"/>
              </a:rPr>
              <a:t>空间二级控制寄存器 </a:t>
            </a:r>
            <a:r>
              <a:rPr lang="en-US" altLang="zh-CN" sz="3600" b="1" dirty="0" err="1">
                <a:latin typeface="+mn-ea"/>
              </a:rPr>
              <a:t>CExSEC</a:t>
            </a:r>
            <a:endParaRPr lang="en-US" altLang="zh-CN" sz="3600" b="1" dirty="0">
              <a:latin typeface="+mn-ea"/>
            </a:endParaRP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3F96EEAA-12E7-D22E-D0F8-15A770112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1149350"/>
            <a:ext cx="905827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2">
            <a:extLst>
              <a:ext uri="{FF2B5EF4-FFF2-40B4-BE49-F238E27FC236}">
                <a16:creationId xmlns:a16="http://schemas.microsoft.com/office/drawing/2014/main" id="{DE6F40EC-3630-B161-3864-5B72B06DD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997200"/>
            <a:ext cx="352107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3">
            <a:extLst>
              <a:ext uri="{FF2B5EF4-FFF2-40B4-BE49-F238E27FC236}">
                <a16:creationId xmlns:a16="http://schemas.microsoft.com/office/drawing/2014/main" id="{4911CF8E-0C11-BAF4-752D-CC5015D73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4022725"/>
            <a:ext cx="354806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4">
            <a:extLst>
              <a:ext uri="{FF2B5EF4-FFF2-40B4-BE49-F238E27FC236}">
                <a16:creationId xmlns:a16="http://schemas.microsoft.com/office/drawing/2014/main" id="{2BA76462-578E-C93F-325B-3045A001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5300663"/>
            <a:ext cx="60388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5">
            <a:extLst>
              <a:ext uri="{FF2B5EF4-FFF2-40B4-BE49-F238E27FC236}">
                <a16:creationId xmlns:a16="http://schemas.microsoft.com/office/drawing/2014/main" id="{85DFA4E9-1C4D-0CA5-DD1A-C4DCF305D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022725"/>
            <a:ext cx="5345112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6">
            <a:extLst>
              <a:ext uri="{FF2B5EF4-FFF2-40B4-BE49-F238E27FC236}">
                <a16:creationId xmlns:a16="http://schemas.microsoft.com/office/drawing/2014/main" id="{E10E5831-D958-33B3-CA7D-10700C127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3146425"/>
            <a:ext cx="506095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08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>
            <a:extLst>
              <a:ext uri="{FF2B5EF4-FFF2-40B4-BE49-F238E27FC236}">
                <a16:creationId xmlns:a16="http://schemas.microsoft.com/office/drawing/2014/main" id="{65286DE9-556D-3E7F-AAE0-B106AC3DC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765175"/>
            <a:ext cx="7551738" cy="379413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spcAft>
                <a:spcPct val="50000"/>
              </a:spcAft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/>
              <a:t>芯片的分类</a:t>
            </a:r>
          </a:p>
        </p:txBody>
      </p:sp>
      <p:sp>
        <p:nvSpPr>
          <p:cNvPr id="41987" name="Rectangle 2051">
            <a:extLst>
              <a:ext uri="{FF2B5EF4-FFF2-40B4-BE49-F238E27FC236}">
                <a16:creationId xmlns:a16="http://schemas.microsoft.com/office/drawing/2014/main" id="{213012B9-3BCA-1CF1-3B29-6560F2EFC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716088"/>
            <a:ext cx="3170238" cy="43608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>
                <a:latin typeface="+mn-ea"/>
              </a:rPr>
              <a:t>按数据格式分类 </a:t>
            </a: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   </a:t>
            </a:r>
            <a:r>
              <a:rPr lang="zh-CN" altLang="en-US" sz="2800" dirty="0">
                <a:latin typeface="+mn-ea"/>
              </a:rPr>
              <a:t>定点</a:t>
            </a:r>
            <a:r>
              <a:rPr lang="en-US" altLang="zh-CN" sz="2800" dirty="0">
                <a:latin typeface="+mn-ea"/>
              </a:rPr>
              <a:t>DSP</a:t>
            </a:r>
            <a:r>
              <a:rPr lang="zh-CN" altLang="en-US" sz="2800" dirty="0">
                <a:latin typeface="+mn-ea"/>
              </a:rPr>
              <a:t>芯片</a:t>
            </a:r>
          </a:p>
          <a:p>
            <a:pPr eaLnBrk="1" hangingPunct="1">
              <a:lnSpc>
                <a:spcPct val="110000"/>
              </a:lnSpc>
              <a:buFontTx/>
              <a:buNone/>
              <a:defRPr/>
            </a:pPr>
            <a:r>
              <a:rPr lang="zh-CN" altLang="en-US" sz="2800" dirty="0">
                <a:latin typeface="+mn-ea"/>
              </a:rPr>
              <a:t>      浮点</a:t>
            </a:r>
            <a:r>
              <a:rPr lang="en-US" altLang="zh-CN" sz="2800" dirty="0">
                <a:latin typeface="+mn-ea"/>
              </a:rPr>
              <a:t>DSP</a:t>
            </a:r>
            <a:r>
              <a:rPr lang="zh-CN" altLang="en-US" sz="2800" dirty="0">
                <a:latin typeface="+mn-ea"/>
              </a:rPr>
              <a:t>芯片</a:t>
            </a: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dirty="0">
                <a:latin typeface="+mn-ea"/>
              </a:rPr>
              <a:t>按芯片的用途分类</a:t>
            </a: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   </a:t>
            </a:r>
            <a:r>
              <a:rPr lang="zh-CN" altLang="en-US" sz="2800" dirty="0">
                <a:latin typeface="+mn-ea"/>
              </a:rPr>
              <a:t>通用型</a:t>
            </a:r>
            <a:r>
              <a:rPr lang="en-US" altLang="zh-CN" sz="2800" dirty="0">
                <a:latin typeface="+mn-ea"/>
              </a:rPr>
              <a:t>DSP</a:t>
            </a:r>
          </a:p>
          <a:p>
            <a:pPr eaLnBrk="1" hangingPunct="1">
              <a:lnSpc>
                <a:spcPct val="110000"/>
              </a:lnSpc>
              <a:buFontTx/>
              <a:buNone/>
              <a:defRPr/>
            </a:pPr>
            <a:r>
              <a:rPr lang="zh-CN" altLang="en-US" sz="2800" dirty="0">
                <a:latin typeface="+mn-ea"/>
              </a:rPr>
              <a:t>      专用型</a:t>
            </a:r>
            <a:r>
              <a:rPr lang="en-US" altLang="zh-CN" sz="2800" dirty="0">
                <a:latin typeface="+mn-ea"/>
              </a:rPr>
              <a:t>DSP</a:t>
            </a:r>
          </a:p>
        </p:txBody>
      </p:sp>
      <p:sp>
        <p:nvSpPr>
          <p:cNvPr id="36868" name="灯片编号占位符 2">
            <a:extLst>
              <a:ext uri="{FF2B5EF4-FFF2-40B4-BE49-F238E27FC236}">
                <a16:creationId xmlns:a16="http://schemas.microsoft.com/office/drawing/2014/main" id="{93CEC96F-3B7D-2851-1035-A8BAD6BA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FD05D5-AA29-4B86-8F29-0D146B306FD4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6869" name="Picture 4">
            <a:extLst>
              <a:ext uri="{FF2B5EF4-FFF2-40B4-BE49-F238E27FC236}">
                <a16:creationId xmlns:a16="http://schemas.microsoft.com/office/drawing/2014/main" id="{9E2A2B15-2C5D-9C4A-EBD0-44E07467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1700213"/>
            <a:ext cx="4865688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矩形 1">
            <a:extLst>
              <a:ext uri="{FF2B5EF4-FFF2-40B4-BE49-F238E27FC236}">
                <a16:creationId xmlns:a16="http://schemas.microsoft.com/office/drawing/2014/main" id="{6BDBEC70-DF95-41B7-D2BA-02253C38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988" y="4508500"/>
            <a:ext cx="52117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b="1">
                <a:solidFill>
                  <a:srgbClr val="00206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浮点</a:t>
            </a:r>
            <a:r>
              <a:rPr lang="en-US" altLang="zh-CN" sz="1800" b="1">
                <a:solidFill>
                  <a:srgbClr val="00206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DSP</a:t>
            </a:r>
            <a:r>
              <a:rPr lang="zh-CN" altLang="en-US" sz="1800" b="1">
                <a:solidFill>
                  <a:srgbClr val="00206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有浮点运算硬件，也可进行定点运算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b="1">
                <a:solidFill>
                  <a:srgbClr val="00206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定点</a:t>
            </a:r>
            <a:r>
              <a:rPr lang="en-US" altLang="zh-CN" sz="1800" b="1">
                <a:solidFill>
                  <a:srgbClr val="00206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DSP</a:t>
            </a:r>
            <a:r>
              <a:rPr lang="zh-CN" altLang="en-US" sz="1800" b="1">
                <a:solidFill>
                  <a:srgbClr val="00206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没有浮点运算硬件，浮点运算需要开发环境支持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050">
            <a:extLst>
              <a:ext uri="{FF2B5EF4-FFF2-40B4-BE49-F238E27FC236}">
                <a16:creationId xmlns:a16="http://schemas.microsoft.com/office/drawing/2014/main" id="{D3F7EDA4-3BA1-1DA5-19BE-4761C4DBC8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765175"/>
            <a:ext cx="7551738" cy="379413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</a:t>
            </a:r>
            <a:r>
              <a:rPr lang="zh-CN" altLang="en-US" sz="3600" dirty="0">
                <a:latin typeface="+mn-ea"/>
                <a:ea typeface="+mn-ea"/>
              </a:rPr>
              <a:t>存储器的分类</a:t>
            </a:r>
          </a:p>
        </p:txBody>
      </p:sp>
      <p:sp>
        <p:nvSpPr>
          <p:cNvPr id="41987" name="Rectangle 2051">
            <a:extLst>
              <a:ext uri="{FF2B5EF4-FFF2-40B4-BE49-F238E27FC236}">
                <a16:creationId xmlns:a16="http://schemas.microsoft.com/office/drawing/2014/main" id="{E8A56461-CA0F-2BD8-3C95-B45192E6A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373188"/>
            <a:ext cx="8864600" cy="4648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latin typeface="+mn-ea"/>
              </a:rPr>
              <a:t>    </a:t>
            </a:r>
          </a:p>
        </p:txBody>
      </p:sp>
      <p:sp>
        <p:nvSpPr>
          <p:cNvPr id="16388" name="灯片编号占位符 2">
            <a:extLst>
              <a:ext uri="{FF2B5EF4-FFF2-40B4-BE49-F238E27FC236}">
                <a16:creationId xmlns:a16="http://schemas.microsoft.com/office/drawing/2014/main" id="{CA9CE631-DEB3-0207-25D1-0A0A93EE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284663" y="6359525"/>
            <a:ext cx="914400" cy="284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288A51-CF6C-41A1-A39E-097EDF7C45F4}" type="slidenum">
              <a:rPr lang="en-US" altLang="zh-CN" sz="1100">
                <a:latin typeface="华文中宋" panose="020106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CN" sz="1100">
              <a:latin typeface="华文中宋" panose="02010600040101010101" pitchFamily="2" charset="-122"/>
            </a:endParaRPr>
          </a:p>
        </p:txBody>
      </p:sp>
      <p:sp>
        <p:nvSpPr>
          <p:cNvPr id="12297" name="TextBox 8">
            <a:extLst>
              <a:ext uri="{FF2B5EF4-FFF2-40B4-BE49-F238E27FC236}">
                <a16:creationId xmlns:a16="http://schemas.microsoft.com/office/drawing/2014/main" id="{00E2304E-165B-32D2-90A2-4A5BB7AD8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3441700"/>
            <a:ext cx="20462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需要充放电刷新维持存储信息</a:t>
            </a:r>
          </a:p>
        </p:txBody>
      </p:sp>
      <p:sp>
        <p:nvSpPr>
          <p:cNvPr id="12298" name="TextBox 9">
            <a:extLst>
              <a:ext uri="{FF2B5EF4-FFF2-40B4-BE49-F238E27FC236}">
                <a16:creationId xmlns:a16="http://schemas.microsoft.com/office/drawing/2014/main" id="{EDA12EDC-967B-DD62-CABC-B124669E8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950" y="2027238"/>
            <a:ext cx="17272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易失性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EDE2A82-EA0A-EE22-8BB1-DC4AE182F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1493838"/>
            <a:ext cx="17272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非易失性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D5DDBB0-FCC0-E350-294A-DFC8BCFD4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2892425"/>
            <a:ext cx="17272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静态存储器  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3B644624-BEFD-2C8F-9A6D-A65804B2F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3498850"/>
            <a:ext cx="17272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动态存储器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D88D8DA-CE51-F541-7671-1DE974947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189288"/>
            <a:ext cx="1727200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工艺方式 </a:t>
            </a:r>
            <a:endParaRPr lang="zh-CN" altLang="en-US" sz="20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01C7186C-07E5-4DE2-14D4-83AB99088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2636838"/>
            <a:ext cx="20462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供电状态存储信息即维持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6EB344D-545B-8D5C-71FD-49466FE0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73238"/>
            <a:ext cx="3384550" cy="4238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断电后信息是否维持</a:t>
            </a: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D4DE47-814C-AD82-BB61-B6D3D2C45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4973638"/>
            <a:ext cx="20447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需同步时钟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604252B-C3E0-5F10-B61A-EFB0B49E5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4405313"/>
            <a:ext cx="17272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异步存储器  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9613F4B-4C26-38F4-29BD-1E88767B4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010150"/>
            <a:ext cx="1727200" cy="401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同步存储器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35E61A79-906F-5E1D-DCBD-3931D7397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695825"/>
            <a:ext cx="244792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是否需同步时钟</a:t>
            </a:r>
            <a:endParaRPr lang="zh-CN" altLang="en-US" sz="24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4423FCB7-BA28-3EDB-D558-72BDD0ADE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4397375"/>
            <a:ext cx="2046288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无需同步时钟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96B8DD6A-3177-A569-4508-95732D3A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759450"/>
            <a:ext cx="244792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访问端口数量  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4A1DEF29-E706-FDD3-73E4-5DA2541D1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411788"/>
            <a:ext cx="17272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单端口存储器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B2C52D68-AF7D-C2C8-74EC-FCEC64C71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6053138"/>
            <a:ext cx="25193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双（多）端口存储器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AB1EC5ED-1C69-307A-8D5A-391B057D7675}"/>
              </a:ext>
            </a:extLst>
          </p:cNvPr>
          <p:cNvSpPr/>
          <p:nvPr/>
        </p:nvSpPr>
        <p:spPr>
          <a:xfrm>
            <a:off x="4067175" y="1628775"/>
            <a:ext cx="206375" cy="758825"/>
          </a:xfrm>
          <a:prstGeom prst="leftBrac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B7611B84-9816-EBAA-8FE2-7F249448DDAA}"/>
              </a:ext>
            </a:extLst>
          </p:cNvPr>
          <p:cNvSpPr/>
          <p:nvPr/>
        </p:nvSpPr>
        <p:spPr>
          <a:xfrm>
            <a:off x="2652713" y="3040063"/>
            <a:ext cx="206375" cy="758825"/>
          </a:xfrm>
          <a:prstGeom prst="leftBrac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BCA0743B-95F1-F0E4-F235-82EDE45350DF}"/>
              </a:ext>
            </a:extLst>
          </p:cNvPr>
          <p:cNvSpPr/>
          <p:nvPr/>
        </p:nvSpPr>
        <p:spPr>
          <a:xfrm>
            <a:off x="2652713" y="4549775"/>
            <a:ext cx="206375" cy="758825"/>
          </a:xfrm>
          <a:prstGeom prst="leftBrac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24F2E848-E518-5D2B-1D57-F301191230DA}"/>
              </a:ext>
            </a:extLst>
          </p:cNvPr>
          <p:cNvSpPr/>
          <p:nvPr/>
        </p:nvSpPr>
        <p:spPr>
          <a:xfrm>
            <a:off x="2652713" y="5580063"/>
            <a:ext cx="206375" cy="758825"/>
          </a:xfrm>
          <a:prstGeom prst="leftBrac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7263A8CD-2870-E125-2058-309FBCEC1CBF}"/>
              </a:ext>
            </a:extLst>
          </p:cNvPr>
          <p:cNvSpPr/>
          <p:nvPr/>
        </p:nvSpPr>
        <p:spPr>
          <a:xfrm>
            <a:off x="4356100" y="3040063"/>
            <a:ext cx="258763" cy="14922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2B7719F6-7790-467F-2AEB-E7AA3DC72DBD}"/>
              </a:ext>
            </a:extLst>
          </p:cNvPr>
          <p:cNvSpPr/>
          <p:nvPr/>
        </p:nvSpPr>
        <p:spPr>
          <a:xfrm>
            <a:off x="4356100" y="3644900"/>
            <a:ext cx="258763" cy="14763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A28600E8-90AF-3D92-64EA-1E167744968A}"/>
              </a:ext>
            </a:extLst>
          </p:cNvPr>
          <p:cNvSpPr/>
          <p:nvPr/>
        </p:nvSpPr>
        <p:spPr>
          <a:xfrm>
            <a:off x="4457700" y="4549775"/>
            <a:ext cx="258763" cy="14763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7" name="右箭头 36">
            <a:extLst>
              <a:ext uri="{FF2B5EF4-FFF2-40B4-BE49-F238E27FC236}">
                <a16:creationId xmlns:a16="http://schemas.microsoft.com/office/drawing/2014/main" id="{815A160A-C5D0-35CD-4D41-15D9A6FA5067}"/>
              </a:ext>
            </a:extLst>
          </p:cNvPr>
          <p:cNvSpPr/>
          <p:nvPr/>
        </p:nvSpPr>
        <p:spPr>
          <a:xfrm>
            <a:off x="4470400" y="5129213"/>
            <a:ext cx="258763" cy="1476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413" name="TextBox 3">
            <a:extLst>
              <a:ext uri="{FF2B5EF4-FFF2-40B4-BE49-F238E27FC236}">
                <a16:creationId xmlns:a16="http://schemas.microsoft.com/office/drawing/2014/main" id="{61355307-388D-8A60-16A4-BE02ED50B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450" y="1477963"/>
            <a:ext cx="3744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FLASH/PROM/EPROM/EEPROM</a:t>
            </a:r>
            <a:endParaRPr lang="zh-CN" altLang="en-US" sz="1800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6414" name="TextBox 33">
            <a:extLst>
              <a:ext uri="{FF2B5EF4-FFF2-40B4-BE49-F238E27FC236}">
                <a16:creationId xmlns:a16="http://schemas.microsoft.com/office/drawing/2014/main" id="{B51A12D9-29AA-64DD-26B0-D8663783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2027238"/>
            <a:ext cx="1692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SRAM/DRAM</a:t>
            </a:r>
            <a:endParaRPr lang="zh-CN" altLang="en-US" sz="1800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6415" name="TextBox 37">
            <a:extLst>
              <a:ext uri="{FF2B5EF4-FFF2-40B4-BE49-F238E27FC236}">
                <a16:creationId xmlns:a16="http://schemas.microsoft.com/office/drawing/2014/main" id="{79197D05-2235-D61E-84CE-20AFD6194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2636838"/>
            <a:ext cx="2463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SRAM</a:t>
            </a:r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，容量相对较小</a:t>
            </a:r>
            <a:endParaRPr lang="en-US" altLang="zh-CN" sz="1800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随机访问，效率高</a:t>
            </a:r>
          </a:p>
        </p:txBody>
      </p:sp>
      <p:sp>
        <p:nvSpPr>
          <p:cNvPr id="16416" name="TextBox 38">
            <a:extLst>
              <a:ext uri="{FF2B5EF4-FFF2-40B4-BE49-F238E27FC236}">
                <a16:creationId xmlns:a16="http://schemas.microsoft.com/office/drawing/2014/main" id="{1AE08469-88AF-8534-327A-113210615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3357563"/>
            <a:ext cx="2224087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DRAM</a:t>
            </a:r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，容量大</a:t>
            </a:r>
            <a:endParaRPr lang="en-US" altLang="zh-CN" sz="1800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按突发长度访问，效率低</a:t>
            </a:r>
          </a:p>
        </p:txBody>
      </p:sp>
      <p:sp>
        <p:nvSpPr>
          <p:cNvPr id="16417" name="TextBox 39">
            <a:extLst>
              <a:ext uri="{FF2B5EF4-FFF2-40B4-BE49-F238E27FC236}">
                <a16:creationId xmlns:a16="http://schemas.microsoft.com/office/drawing/2014/main" id="{0C8CFF89-FC5A-6135-4ADD-4DDAAD896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6083300"/>
            <a:ext cx="1692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FIFO/DPRAM</a:t>
            </a:r>
            <a:endParaRPr lang="zh-CN" altLang="en-US" sz="1800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6418" name="TextBox 37">
            <a:extLst>
              <a:ext uri="{FF2B5EF4-FFF2-40B4-BE49-F238E27FC236}">
                <a16:creationId xmlns:a16="http://schemas.microsoft.com/office/drawing/2014/main" id="{E7EB606D-F999-2DB7-1E8F-9399F5E9B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4438650"/>
            <a:ext cx="1624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访问速度慢</a:t>
            </a:r>
          </a:p>
        </p:txBody>
      </p:sp>
      <p:sp>
        <p:nvSpPr>
          <p:cNvPr id="16419" name="TextBox 37">
            <a:extLst>
              <a:ext uri="{FF2B5EF4-FFF2-40B4-BE49-F238E27FC236}">
                <a16:creationId xmlns:a16="http://schemas.microsoft.com/office/drawing/2014/main" id="{87CB03DE-4054-1122-654E-B01B70E37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638" y="4973638"/>
            <a:ext cx="1768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访问速度快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050">
            <a:extLst>
              <a:ext uri="{FF2B5EF4-FFF2-40B4-BE49-F238E27FC236}">
                <a16:creationId xmlns:a16="http://schemas.microsoft.com/office/drawing/2014/main" id="{A036909D-F719-BBDA-2CAA-69F94D4CF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765175"/>
            <a:ext cx="7551738" cy="379413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</a:t>
            </a:r>
            <a:r>
              <a:rPr lang="zh-CN" altLang="en-US" sz="3600" dirty="0">
                <a:latin typeface="+mn-ea"/>
                <a:ea typeface="+mn-ea"/>
              </a:rPr>
              <a:t>图像处理系统中的存储器</a:t>
            </a:r>
          </a:p>
        </p:txBody>
      </p:sp>
      <p:sp>
        <p:nvSpPr>
          <p:cNvPr id="41987" name="Rectangle 2051">
            <a:extLst>
              <a:ext uri="{FF2B5EF4-FFF2-40B4-BE49-F238E27FC236}">
                <a16:creationId xmlns:a16="http://schemas.microsoft.com/office/drawing/2014/main" id="{4C088F79-B1F7-3D86-FBB8-C52507AA29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373188"/>
            <a:ext cx="5834063" cy="50085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</a:rPr>
              <a:t>程序存储器</a:t>
            </a:r>
            <a:r>
              <a:rPr lang="en-US" altLang="zh-CN" sz="2800" b="1" dirty="0">
                <a:solidFill>
                  <a:srgbClr val="0070C0"/>
                </a:solidFill>
              </a:rPr>
              <a:t>——</a:t>
            </a:r>
            <a:r>
              <a:rPr lang="zh-CN" altLang="en-US" sz="2800" b="1" dirty="0">
                <a:solidFill>
                  <a:srgbClr val="0070C0"/>
                </a:solidFill>
              </a:rPr>
              <a:t>非易失性 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/>
              <a:t>     </a:t>
            </a:r>
            <a:r>
              <a:rPr lang="zh-CN" altLang="en-US" sz="2000" b="1" dirty="0"/>
              <a:t>存储处理器（</a:t>
            </a:r>
            <a:r>
              <a:rPr lang="en-US" altLang="zh-CN" sz="2000" b="1" dirty="0"/>
              <a:t>DSP/CPU/MCU</a:t>
            </a:r>
            <a:r>
              <a:rPr lang="zh-CN" altLang="en-US" sz="2000" b="1" dirty="0"/>
              <a:t>）的程序数据</a:t>
            </a:r>
            <a:endParaRPr lang="en-US" altLang="zh-CN" sz="2000" b="1" dirty="0"/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/>
              <a:t>     </a:t>
            </a:r>
            <a:r>
              <a:rPr lang="zh-CN" altLang="en-US" sz="2000" b="1" dirty="0"/>
              <a:t>存储</a:t>
            </a:r>
            <a:r>
              <a:rPr lang="en-US" altLang="zh-CN" sz="2000" b="1" dirty="0"/>
              <a:t>FPGA</a:t>
            </a:r>
            <a:r>
              <a:rPr lang="zh-CN" altLang="en-US" sz="2000" b="1" dirty="0"/>
              <a:t>配置文件</a:t>
            </a:r>
            <a:endParaRPr lang="en-US" altLang="zh-CN" sz="2000" b="1" dirty="0"/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/>
              <a:t>     </a:t>
            </a:r>
            <a:r>
              <a:rPr lang="zh-CN" altLang="en-US" sz="2000" b="1" dirty="0"/>
              <a:t>存储参数或模板数据</a:t>
            </a:r>
            <a:endParaRPr lang="en-US" altLang="zh-CN" sz="2000" b="1" dirty="0"/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/>
              <a:t>     </a:t>
            </a:r>
            <a:r>
              <a:rPr lang="zh-CN" altLang="en-US" sz="2000" b="1" dirty="0">
                <a:solidFill>
                  <a:srgbClr val="FF0000"/>
                </a:solidFill>
              </a:rPr>
              <a:t>在处理过程中不操作或少操作</a:t>
            </a:r>
            <a:endParaRPr lang="en-US" altLang="zh-CN" sz="2000" b="1" dirty="0"/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endParaRPr lang="en-US" altLang="zh-CN" sz="20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</a:rPr>
              <a:t>数据存储器</a:t>
            </a:r>
            <a:r>
              <a:rPr lang="en-US" altLang="zh-CN" sz="2800" b="1" dirty="0">
                <a:solidFill>
                  <a:srgbClr val="0070C0"/>
                </a:solidFill>
              </a:rPr>
              <a:t>——</a:t>
            </a:r>
            <a:r>
              <a:rPr lang="zh-CN" altLang="en-US" sz="2800" b="1" dirty="0">
                <a:solidFill>
                  <a:srgbClr val="0070C0"/>
                </a:solidFill>
              </a:rPr>
              <a:t>易失性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solidFill>
                  <a:srgbClr val="0070C0"/>
                </a:solidFill>
              </a:rPr>
              <a:t>    </a:t>
            </a:r>
            <a:r>
              <a:rPr lang="zh-CN" altLang="en-US" sz="2000" b="1" dirty="0"/>
              <a:t>图像数据存储量需求大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000" b="1" dirty="0"/>
              <a:t>      输入、中间处理、输出环节   帧缓存</a:t>
            </a:r>
            <a:endParaRPr lang="en-US" altLang="zh-CN" sz="2000" b="1" dirty="0"/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/>
              <a:t>      </a:t>
            </a:r>
            <a:r>
              <a:rPr lang="zh-CN" altLang="en-US" sz="2000" b="1" dirty="0"/>
              <a:t>数据率平衡调节</a:t>
            </a:r>
            <a:r>
              <a:rPr lang="en-US" altLang="zh-CN" sz="2000" b="1" dirty="0"/>
              <a:t> </a:t>
            </a:r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/>
              <a:t>      </a:t>
            </a:r>
            <a:r>
              <a:rPr lang="zh-CN" altLang="en-US" sz="2000" b="1" dirty="0">
                <a:solidFill>
                  <a:srgbClr val="FF0000"/>
                </a:solidFill>
              </a:rPr>
              <a:t>嵌入到数据处理环节中，操作频繁</a:t>
            </a:r>
            <a:r>
              <a:rPr lang="en-US" altLang="zh-CN" sz="2000" b="1" dirty="0">
                <a:solidFill>
                  <a:srgbClr val="FF0000"/>
                </a:solidFill>
              </a:rPr>
              <a:t>   </a:t>
            </a:r>
          </a:p>
          <a:p>
            <a:pPr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endParaRPr lang="en-US" altLang="zh-CN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110000"/>
              </a:lnSpc>
              <a:buFontTx/>
              <a:buNone/>
              <a:defRPr/>
            </a:pPr>
            <a:endParaRPr lang="en-US" altLang="zh-CN" sz="2800" b="1" dirty="0"/>
          </a:p>
        </p:txBody>
      </p:sp>
      <p:sp>
        <p:nvSpPr>
          <p:cNvPr id="17412" name="灯片编号占位符 2">
            <a:extLst>
              <a:ext uri="{FF2B5EF4-FFF2-40B4-BE49-F238E27FC236}">
                <a16:creationId xmlns:a16="http://schemas.microsoft.com/office/drawing/2014/main" id="{714DC159-AB17-6FD7-C3EE-0CBA503F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985E0E-E907-4256-A36F-326986ED4A09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3" name="TextBox 2">
            <a:extLst>
              <a:ext uri="{FF2B5EF4-FFF2-40B4-BE49-F238E27FC236}">
                <a16:creationId xmlns:a16="http://schemas.microsoft.com/office/drawing/2014/main" id="{B94C3F62-8AB6-C8B5-CFC6-737C760B9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1557338"/>
            <a:ext cx="28082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稳定、可靠</a:t>
            </a:r>
            <a:endParaRPr lang="en-US" altLang="zh-CN" sz="2000" b="1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操作速度要求不高</a:t>
            </a:r>
            <a:endParaRPr lang="en-US" altLang="zh-CN" sz="2000" b="1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容量需求不大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D6399-CB81-81DD-1AE3-0CE2D632DBFA}"/>
              </a:ext>
            </a:extLst>
          </p:cNvPr>
          <p:cNvSpPr txBox="1"/>
          <p:nvPr/>
        </p:nvSpPr>
        <p:spPr>
          <a:xfrm>
            <a:off x="6011863" y="4724400"/>
            <a:ext cx="2808287" cy="739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Arial" charset="0"/>
              </a:rPr>
              <a:t>操作速度快</a:t>
            </a:r>
            <a:endParaRPr lang="en-US" altLang="zh-CN" sz="2000" b="1" dirty="0">
              <a:solidFill>
                <a:srgbClr val="FF0000"/>
              </a:solidFill>
              <a:latin typeface="Arial" charset="0"/>
            </a:endParaRPr>
          </a:p>
          <a:p>
            <a:pPr eaLnBrk="1" hangingPunct="1"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Arial" charset="0"/>
              </a:rPr>
              <a:t>容量需求大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7415" name="TextBox 2">
            <a:extLst>
              <a:ext uri="{FF2B5EF4-FFF2-40B4-BE49-F238E27FC236}">
                <a16:creationId xmlns:a16="http://schemas.microsoft.com/office/drawing/2014/main" id="{6DD79977-70A1-2698-BFED-A8349427E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2852738"/>
            <a:ext cx="2808287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片外，物理存储器件</a:t>
            </a:r>
            <a:endParaRPr lang="en-US" altLang="zh-CN" sz="2000" b="1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FLASH/EEPROM</a:t>
            </a:r>
            <a:endParaRPr lang="zh-CN" altLang="en-US" sz="2000" b="1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8981C-068C-D882-DE7E-170DB62C53DA}"/>
              </a:ext>
            </a:extLst>
          </p:cNvPr>
          <p:cNvSpPr txBox="1"/>
          <p:nvPr/>
        </p:nvSpPr>
        <p:spPr>
          <a:xfrm>
            <a:off x="6011863" y="5589588"/>
            <a:ext cx="2808287" cy="406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Arial" charset="0"/>
              </a:rPr>
              <a:t>SRAM/DRAM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050">
            <a:extLst>
              <a:ext uri="{FF2B5EF4-FFF2-40B4-BE49-F238E27FC236}">
                <a16:creationId xmlns:a16="http://schemas.microsoft.com/office/drawing/2014/main" id="{DC00349E-00B4-A2F3-C18F-DF4B4C734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765175"/>
            <a:ext cx="7551738" cy="379413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</a:t>
            </a:r>
            <a:r>
              <a:rPr lang="zh-CN" altLang="en-US" sz="3600" dirty="0">
                <a:latin typeface="+mn-ea"/>
                <a:ea typeface="+mn-ea"/>
              </a:rPr>
              <a:t>图像处理中的数据存储器</a:t>
            </a:r>
          </a:p>
        </p:txBody>
      </p:sp>
      <p:sp>
        <p:nvSpPr>
          <p:cNvPr id="41987" name="Rectangle 2051">
            <a:extLst>
              <a:ext uri="{FF2B5EF4-FFF2-40B4-BE49-F238E27FC236}">
                <a16:creationId xmlns:a16="http://schemas.microsoft.com/office/drawing/2014/main" id="{7DE72E40-595D-866B-9499-F460FB952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373188"/>
            <a:ext cx="5834063" cy="50085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</a:rPr>
              <a:t>片内</a:t>
            </a:r>
            <a:r>
              <a:rPr lang="en-US" altLang="zh-CN" sz="2800" b="1" dirty="0">
                <a:solidFill>
                  <a:srgbClr val="0070C0"/>
                </a:solidFill>
              </a:rPr>
              <a:t>(on-chip)&amp;</a:t>
            </a:r>
            <a:r>
              <a:rPr lang="zh-CN" altLang="en-US" sz="2800" b="1" dirty="0">
                <a:solidFill>
                  <a:srgbClr val="0070C0"/>
                </a:solidFill>
              </a:rPr>
              <a:t>片外 </a:t>
            </a:r>
            <a:r>
              <a:rPr lang="en-US" altLang="zh-CN" sz="2800" b="1" dirty="0">
                <a:solidFill>
                  <a:srgbClr val="0070C0"/>
                </a:solidFill>
              </a:rPr>
              <a:t>(off-chip)</a:t>
            </a:r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/>
              <a:t>     </a:t>
            </a:r>
            <a:r>
              <a:rPr lang="zh-CN" altLang="en-US" sz="2000" b="1" dirty="0"/>
              <a:t>片内速度快    容量有限</a:t>
            </a:r>
            <a:endParaRPr lang="en-US" altLang="zh-CN" sz="2000" b="1" dirty="0"/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/>
              <a:t>     </a:t>
            </a:r>
            <a:r>
              <a:rPr lang="zh-CN" altLang="en-US" sz="2000" b="1" dirty="0"/>
              <a:t>片外速度慢    容量较大</a:t>
            </a:r>
            <a:endParaRPr lang="en-US" altLang="zh-CN" sz="2000" b="1" dirty="0"/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000" b="1" dirty="0"/>
              <a:t>     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</a:rPr>
              <a:t>带宽约束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000" b="1" dirty="0"/>
              <a:t>     操作带宽 </a:t>
            </a:r>
            <a:r>
              <a:rPr lang="en-US" altLang="zh-CN" sz="2000" b="1" dirty="0"/>
              <a:t>=  </a:t>
            </a:r>
            <a:r>
              <a:rPr lang="zh-CN" altLang="en-US" sz="2000" b="1" dirty="0"/>
              <a:t>数据位宽</a:t>
            </a:r>
            <a:r>
              <a:rPr lang="en-US" altLang="zh-CN" sz="2000" b="1" dirty="0"/>
              <a:t>×</a:t>
            </a:r>
            <a:r>
              <a:rPr lang="zh-CN" altLang="en-US" sz="2000" b="1" dirty="0"/>
              <a:t>同步操作时钟</a:t>
            </a:r>
            <a:endParaRPr lang="en-US" altLang="zh-CN" sz="2000" b="1" dirty="0"/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endParaRPr lang="en-US" altLang="zh-CN" sz="20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</a:rPr>
              <a:t>静态存储</a:t>
            </a:r>
            <a:r>
              <a:rPr lang="en-US" altLang="zh-CN" sz="2800" b="1" dirty="0">
                <a:solidFill>
                  <a:srgbClr val="0070C0"/>
                </a:solidFill>
              </a:rPr>
              <a:t>VS</a:t>
            </a:r>
            <a:r>
              <a:rPr lang="zh-CN" altLang="en-US" sz="2800" b="1" dirty="0">
                <a:solidFill>
                  <a:srgbClr val="0070C0"/>
                </a:solidFill>
              </a:rPr>
              <a:t>动态存储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110000"/>
              </a:lnSpc>
              <a:defRPr/>
            </a:pPr>
            <a:endParaRPr lang="en-US" altLang="zh-CN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</a:rPr>
              <a:t>数据率平衡匹配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solidFill>
                  <a:srgbClr val="0070C0"/>
                </a:solidFill>
              </a:rPr>
              <a:t>    </a:t>
            </a:r>
            <a:endParaRPr lang="en-US" altLang="zh-CN" sz="2000" b="1" dirty="0"/>
          </a:p>
          <a:p>
            <a:pPr marL="0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000" b="1" dirty="0"/>
              <a:t>      </a:t>
            </a:r>
            <a:endParaRPr lang="en-US" altLang="zh-CN" sz="2000" b="1" dirty="0"/>
          </a:p>
          <a:p>
            <a:pPr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endParaRPr lang="en-US" altLang="zh-CN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110000"/>
              </a:lnSpc>
              <a:buFontTx/>
              <a:buNone/>
              <a:defRPr/>
            </a:pPr>
            <a:endParaRPr lang="en-US" altLang="zh-CN" sz="2800" b="1" dirty="0"/>
          </a:p>
        </p:txBody>
      </p:sp>
      <p:sp>
        <p:nvSpPr>
          <p:cNvPr id="18436" name="灯片编号占位符 2">
            <a:extLst>
              <a:ext uri="{FF2B5EF4-FFF2-40B4-BE49-F238E27FC236}">
                <a16:creationId xmlns:a16="http://schemas.microsoft.com/office/drawing/2014/main" id="{860BFB44-8435-D03F-A821-B0C47D9C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716548-9E52-4FC8-A6ED-4040B0E34217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06F1C9-A722-A747-8220-E1586FC98378}"/>
              </a:ext>
            </a:extLst>
          </p:cNvPr>
          <p:cNvSpPr/>
          <p:nvPr/>
        </p:nvSpPr>
        <p:spPr>
          <a:xfrm>
            <a:off x="5473824" y="1844824"/>
            <a:ext cx="1367408" cy="1224136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DBBB31-D6BA-A6A7-5A83-7C7567503CB9}"/>
              </a:ext>
            </a:extLst>
          </p:cNvPr>
          <p:cNvSpPr/>
          <p:nvPr/>
        </p:nvSpPr>
        <p:spPr>
          <a:xfrm>
            <a:off x="7273280" y="2132856"/>
            <a:ext cx="912068" cy="663364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片外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algn="ctr" eaLnBrk="1" hangingPunct="1"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存储器</a:t>
            </a:r>
          </a:p>
        </p:txBody>
      </p:sp>
      <p:sp>
        <p:nvSpPr>
          <p:cNvPr id="18443" name="TextBox 8">
            <a:extLst>
              <a:ext uri="{FF2B5EF4-FFF2-40B4-BE49-F238E27FC236}">
                <a16:creationId xmlns:a16="http://schemas.microsoft.com/office/drawing/2014/main" id="{8F62B63D-174B-D649-90F5-A07404EA8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3357563"/>
            <a:ext cx="32400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两级存储模式   预存预取</a:t>
            </a:r>
            <a:endParaRPr lang="en-US" altLang="zh-CN" sz="2000" b="1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F6404F-9172-D1ED-EA42-106CDEDA22F3}"/>
              </a:ext>
            </a:extLst>
          </p:cNvPr>
          <p:cNvSpPr/>
          <p:nvPr/>
        </p:nvSpPr>
        <p:spPr>
          <a:xfrm>
            <a:off x="5803416" y="2132856"/>
            <a:ext cx="973832" cy="576064"/>
          </a:xfrm>
          <a:prstGeom prst="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FF0000"/>
                </a:solidFill>
              </a:rPr>
              <a:t>片内存储器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左右箭头 3">
            <a:extLst>
              <a:ext uri="{FF2B5EF4-FFF2-40B4-BE49-F238E27FC236}">
                <a16:creationId xmlns:a16="http://schemas.microsoft.com/office/drawing/2014/main" id="{1FD04DCA-E049-17D5-CBF5-1A63C34FD4D3}"/>
              </a:ext>
            </a:extLst>
          </p:cNvPr>
          <p:cNvSpPr/>
          <p:nvPr/>
        </p:nvSpPr>
        <p:spPr>
          <a:xfrm>
            <a:off x="6840538" y="2349500"/>
            <a:ext cx="431800" cy="2159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448" name="TextBox 8">
            <a:extLst>
              <a:ext uri="{FF2B5EF4-FFF2-40B4-BE49-F238E27FC236}">
                <a16:creationId xmlns:a16="http://schemas.microsoft.com/office/drawing/2014/main" id="{E20649CC-20C6-7E7B-1AE2-EAC3498EA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4057650"/>
            <a:ext cx="324008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000" b="1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片外存储器</a:t>
            </a:r>
            <a:endParaRPr lang="en-US" altLang="zh-CN" sz="2000" b="1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000" b="1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大容量、带宽较高</a:t>
            </a:r>
            <a:endParaRPr lang="en-US" altLang="zh-CN" sz="2000" b="1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000" b="1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一般使用动态存储器</a:t>
            </a:r>
            <a:endParaRPr lang="en-US" altLang="zh-CN" sz="2000" b="1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endParaRPr lang="en-US" altLang="zh-CN" sz="2000" b="1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000" b="1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片内存储器</a:t>
            </a:r>
            <a:endParaRPr lang="en-US" altLang="zh-CN" sz="2000" b="1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000" b="1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小容量、高速访问</a:t>
            </a:r>
            <a:endParaRPr lang="en-US" altLang="zh-CN" sz="2000" b="1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000" b="1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一般使用静态存储器</a:t>
            </a:r>
            <a:endParaRPr lang="en-US" altLang="zh-CN" sz="2000" b="1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endParaRPr lang="en-US" altLang="zh-CN" sz="2000" b="1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9" name="TextBox 8">
            <a:extLst>
              <a:ext uri="{FF2B5EF4-FFF2-40B4-BE49-F238E27FC236}">
                <a16:creationId xmlns:a16="http://schemas.microsoft.com/office/drawing/2014/main" id="{3167501D-89CE-36F1-1A5B-FB5172144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9925" y="2708275"/>
            <a:ext cx="815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1600" b="1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处理器</a:t>
            </a:r>
            <a:endParaRPr lang="en-US" altLang="zh-CN" sz="1600" b="1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808875EF-ED14-FEF0-4D00-4177AC6297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49275"/>
            <a:ext cx="8548687" cy="6477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dirty="0">
                <a:latin typeface="+mn-ea"/>
                <a:ea typeface="+mn-ea"/>
              </a:rPr>
              <a:t>慢速模块与快速处理模块的数据同步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0B54325-86EB-D1C5-2F68-AF841858B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BC76D7E6-9340-34C2-B69D-D3DDE4AD3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9461" name="Rectangle 6">
            <a:extLst>
              <a:ext uri="{FF2B5EF4-FFF2-40B4-BE49-F238E27FC236}">
                <a16:creationId xmlns:a16="http://schemas.microsoft.com/office/drawing/2014/main" id="{440C7D31-EAFE-F6EC-BE82-7F2F2C259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9462" name="Text Box 8">
            <a:extLst>
              <a:ext uri="{FF2B5EF4-FFF2-40B4-BE49-F238E27FC236}">
                <a16:creationId xmlns:a16="http://schemas.microsoft.com/office/drawing/2014/main" id="{55BF8BD5-5449-3907-CA7A-F4267E14E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3948113"/>
            <a:ext cx="2303463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 bIns="720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(a) </a:t>
            </a:r>
            <a:r>
              <a:rPr kumimoji="1"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双</a:t>
            </a:r>
            <a:r>
              <a:rPr kumimoji="1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RAM</a:t>
            </a:r>
            <a:r>
              <a:rPr kumimoji="1"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乒乓方式</a:t>
            </a:r>
          </a:p>
        </p:txBody>
      </p:sp>
      <p:sp>
        <p:nvSpPr>
          <p:cNvPr id="19463" name="Text Box 9">
            <a:extLst>
              <a:ext uri="{FF2B5EF4-FFF2-40B4-BE49-F238E27FC236}">
                <a16:creationId xmlns:a16="http://schemas.microsoft.com/office/drawing/2014/main" id="{EC611AF7-4D55-B6DD-3FD9-D086C93C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5876925"/>
            <a:ext cx="36734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 bIns="720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(b) </a:t>
            </a:r>
            <a:r>
              <a:rPr kumimoji="1"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大容量</a:t>
            </a:r>
            <a:r>
              <a:rPr kumimoji="1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FIFO</a:t>
            </a:r>
            <a:r>
              <a:rPr kumimoji="1"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或</a:t>
            </a:r>
            <a:r>
              <a:rPr kumimoji="1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DPRAM</a:t>
            </a:r>
            <a:r>
              <a:rPr kumimoji="1"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缓存</a:t>
            </a:r>
          </a:p>
        </p:txBody>
      </p:sp>
      <p:sp>
        <p:nvSpPr>
          <p:cNvPr id="19464" name="Rectangle 11">
            <a:extLst>
              <a:ext uri="{FF2B5EF4-FFF2-40B4-BE49-F238E27FC236}">
                <a16:creationId xmlns:a16="http://schemas.microsoft.com/office/drawing/2014/main" id="{6B39AB16-59E8-1ED5-53E4-BFB36B7C5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graphicFrame>
        <p:nvGraphicFramePr>
          <p:cNvPr id="19465" name="Object 10">
            <a:extLst>
              <a:ext uri="{FF2B5EF4-FFF2-40B4-BE49-F238E27FC236}">
                <a16:creationId xmlns:a16="http://schemas.microsoft.com/office/drawing/2014/main" id="{09FAAB6C-1A5F-1590-983C-A4CC69FFD3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400175"/>
          <a:ext cx="8062912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144795" imgH="2230461" progId="Visio.Drawing.11">
                  <p:embed/>
                </p:oleObj>
              </mc:Choice>
              <mc:Fallback>
                <p:oleObj name="Visio" r:id="rId2" imgW="7144795" imgH="2230461" progId="Visio.Drawing.11">
                  <p:embed/>
                  <p:pic>
                    <p:nvPicPr>
                      <p:cNvPr id="19465" name="Object 10">
                        <a:extLst>
                          <a:ext uri="{FF2B5EF4-FFF2-40B4-BE49-F238E27FC236}">
                            <a16:creationId xmlns:a16="http://schemas.microsoft.com/office/drawing/2014/main" id="{09FAAB6C-1A5F-1590-983C-A4CC69FFD3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400175"/>
                        <a:ext cx="8062912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Rectangle 13">
            <a:extLst>
              <a:ext uri="{FF2B5EF4-FFF2-40B4-BE49-F238E27FC236}">
                <a16:creationId xmlns:a16="http://schemas.microsoft.com/office/drawing/2014/main" id="{F01FBCF9-5DEC-4504-6845-FE1A8EE04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graphicFrame>
        <p:nvGraphicFramePr>
          <p:cNvPr id="19467" name="Object 12">
            <a:extLst>
              <a:ext uri="{FF2B5EF4-FFF2-40B4-BE49-F238E27FC236}">
                <a16:creationId xmlns:a16="http://schemas.microsoft.com/office/drawing/2014/main" id="{6672EFBD-D936-9623-34A2-DA4484CC4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868863"/>
          <a:ext cx="79946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534737" imgH="411919" progId="Visio.Drawing.11">
                  <p:embed/>
                </p:oleObj>
              </mc:Choice>
              <mc:Fallback>
                <p:oleObj name="Visio" r:id="rId4" imgW="4534737" imgH="411919" progId="Visio.Drawing.11">
                  <p:embed/>
                  <p:pic>
                    <p:nvPicPr>
                      <p:cNvPr id="19467" name="Object 12">
                        <a:extLst>
                          <a:ext uri="{FF2B5EF4-FFF2-40B4-BE49-F238E27FC236}">
                            <a16:creationId xmlns:a16="http://schemas.microsoft.com/office/drawing/2014/main" id="{6672EFBD-D936-9623-34A2-DA4484CC4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868863"/>
                        <a:ext cx="79946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>
            <a:extLst>
              <a:ext uri="{FF2B5EF4-FFF2-40B4-BE49-F238E27FC236}">
                <a16:creationId xmlns:a16="http://schemas.microsoft.com/office/drawing/2014/main" id="{A53879EC-2354-9C9E-9668-D7E3E753A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</a:t>
            </a:r>
            <a:r>
              <a:rPr lang="zh-CN" altLang="en-US" sz="3600" dirty="0"/>
              <a:t>程序存储器</a:t>
            </a:r>
            <a:r>
              <a:rPr lang="en-US" altLang="zh-CN" sz="3600" dirty="0"/>
              <a:t>—FLASH</a:t>
            </a:r>
            <a:endParaRPr lang="zh-CN" altLang="en-US" sz="3600" dirty="0"/>
          </a:p>
        </p:txBody>
      </p:sp>
      <p:sp>
        <p:nvSpPr>
          <p:cNvPr id="20483" name="灯片编号占位符 2">
            <a:extLst>
              <a:ext uri="{FF2B5EF4-FFF2-40B4-BE49-F238E27FC236}">
                <a16:creationId xmlns:a16="http://schemas.microsoft.com/office/drawing/2014/main" id="{67DDCB14-08EA-E74C-D1AA-E2B52454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232606-C726-4670-8FF8-DB96948CBD66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49A173D-FCA1-8416-1029-35D2FA81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371600"/>
            <a:ext cx="8416925" cy="4724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1984</a:t>
            </a:r>
            <a:r>
              <a:rPr lang="zh-CN" altLang="en-US" sz="2800" dirty="0">
                <a:latin typeface="+mn-ea"/>
              </a:rPr>
              <a:t>年东芝</a:t>
            </a:r>
            <a:r>
              <a:rPr lang="zh-CN" altLang="en-US" sz="2800" dirty="0">
                <a:latin typeface="+mn-ea"/>
                <a:hlinkClick r:id="rId2" tooltip="舛冈富士雄"/>
              </a:rPr>
              <a:t>舛冈富士雄</a:t>
            </a:r>
            <a:r>
              <a:rPr lang="zh-CN" altLang="en-US" sz="2800" dirty="0"/>
              <a:t>博士 发明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1988</a:t>
            </a:r>
            <a:r>
              <a:rPr lang="zh-CN" altLang="en-US" sz="2800" dirty="0">
                <a:latin typeface="+mn-ea"/>
              </a:rPr>
              <a:t>年</a:t>
            </a:r>
            <a:r>
              <a:rPr lang="en-US" altLang="zh-CN" sz="2800" dirty="0">
                <a:latin typeface="+mn-ea"/>
              </a:rPr>
              <a:t>Intel</a:t>
            </a:r>
            <a:r>
              <a:rPr lang="zh-CN" altLang="en-US" sz="2800" dirty="0">
                <a:latin typeface="+mn-ea"/>
              </a:rPr>
              <a:t>推出首款</a:t>
            </a:r>
            <a:r>
              <a:rPr lang="en-US" altLang="zh-CN" sz="2800" dirty="0">
                <a:latin typeface="+mn-ea"/>
              </a:rPr>
              <a:t>NOR FLASH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1989</a:t>
            </a:r>
            <a:r>
              <a:rPr lang="zh-CN" altLang="en-US" sz="2800" dirty="0">
                <a:latin typeface="+mn-ea"/>
              </a:rPr>
              <a:t>年东芝推出</a:t>
            </a:r>
            <a:r>
              <a:rPr lang="en-US" altLang="zh-CN" sz="2800" dirty="0">
                <a:latin typeface="+mn-ea"/>
              </a:rPr>
              <a:t>NAND FLASH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NOR</a:t>
            </a:r>
            <a:r>
              <a:rPr lang="zh-CN" altLang="en-US" sz="2800" dirty="0">
                <a:latin typeface="+mn-ea"/>
              </a:rPr>
              <a:t>型和</a:t>
            </a:r>
            <a:r>
              <a:rPr lang="en-US" altLang="zh-CN" sz="2800" dirty="0">
                <a:latin typeface="+mn-ea"/>
              </a:rPr>
              <a:t>NAND</a:t>
            </a:r>
            <a:r>
              <a:rPr lang="zh-CN" altLang="en-US" sz="2800" dirty="0">
                <a:latin typeface="+mn-ea"/>
              </a:rPr>
              <a:t>型</a:t>
            </a: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</a:t>
            </a:r>
            <a:r>
              <a:rPr lang="zh-CN" altLang="en-US" sz="2400" dirty="0">
                <a:latin typeface="+mn-ea"/>
              </a:rPr>
              <a:t>内部存储单元连接方式不同（平行连接 顺序连接）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</a:t>
            </a:r>
            <a:r>
              <a:rPr lang="zh-CN" altLang="en-US" sz="2400" dirty="0">
                <a:latin typeface="+mn-ea"/>
              </a:rPr>
              <a:t>操作接口不同（</a:t>
            </a:r>
            <a:r>
              <a:rPr lang="en-US" altLang="zh-CN" sz="2400" dirty="0">
                <a:latin typeface="+mn-ea"/>
              </a:rPr>
              <a:t>NOR </a:t>
            </a:r>
            <a:r>
              <a:rPr lang="zh-CN" altLang="en-US" sz="2400" dirty="0">
                <a:latin typeface="+mn-ea"/>
              </a:rPr>
              <a:t>随机存储， </a:t>
            </a:r>
            <a:r>
              <a:rPr lang="en-US" altLang="zh-CN" sz="2400" dirty="0">
                <a:latin typeface="+mn-ea"/>
              </a:rPr>
              <a:t>NAND</a:t>
            </a:r>
            <a:r>
              <a:rPr lang="zh-CN" altLang="en-US" sz="2400" dirty="0">
                <a:latin typeface="+mn-ea"/>
              </a:rPr>
              <a:t>按页访问）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NOR</a:t>
            </a:r>
            <a:r>
              <a:rPr lang="zh-CN" altLang="en-US" sz="2400" dirty="0">
                <a:latin typeface="+mn-ea"/>
              </a:rPr>
              <a:t>容量相对小，</a:t>
            </a:r>
            <a:r>
              <a:rPr lang="en-US" altLang="zh-CN" sz="2400" dirty="0">
                <a:latin typeface="+mn-ea"/>
              </a:rPr>
              <a:t>NAND</a:t>
            </a:r>
            <a:r>
              <a:rPr lang="zh-CN" altLang="en-US" sz="2400" dirty="0">
                <a:latin typeface="+mn-ea"/>
              </a:rPr>
              <a:t>容量大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b="1" dirty="0"/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>
            <a:extLst>
              <a:ext uri="{FF2B5EF4-FFF2-40B4-BE49-F238E27FC236}">
                <a16:creationId xmlns:a16="http://schemas.microsoft.com/office/drawing/2014/main" id="{33FE0997-F0ED-4927-A98A-9518C002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1EF8F6-F648-470A-9166-35E0FF4EF142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D45BDAA0-D9E5-2CD7-F67A-09DE83F30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NOR FLASH—SST39VF080</a:t>
            </a:r>
            <a:endParaRPr lang="zh-CN" altLang="en-US" sz="3600" dirty="0">
              <a:latin typeface="+mn-ea"/>
              <a:ea typeface="+mn-ea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32E032FD-6ABC-001C-E737-753F0A5B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431925"/>
            <a:ext cx="4595813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173CB0C-3DAE-9999-8C58-E8713CF7F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371600"/>
            <a:ext cx="3286125" cy="4724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latin typeface="+mn-ea"/>
              </a:rPr>
              <a:t>地址线</a:t>
            </a: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800" dirty="0"/>
              <a:t>    </a:t>
            </a:r>
            <a:r>
              <a:rPr lang="en-US" altLang="zh-CN" sz="2800" dirty="0">
                <a:latin typeface="+mn-ea"/>
              </a:rPr>
              <a:t>A[19</a:t>
            </a:r>
            <a:r>
              <a:rPr lang="zh-CN" altLang="en-US" sz="2800" dirty="0">
                <a:latin typeface="+mn-ea"/>
              </a:rPr>
              <a:t>：</a:t>
            </a:r>
            <a:r>
              <a:rPr lang="en-US" altLang="zh-CN" sz="2800" dirty="0">
                <a:latin typeface="+mn-ea"/>
              </a:rPr>
              <a:t>0]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latin typeface="+mn-ea"/>
              </a:rPr>
              <a:t>数据线</a:t>
            </a: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DQ[7</a:t>
            </a:r>
            <a:r>
              <a:rPr lang="zh-CN" altLang="en-US" sz="2800" dirty="0">
                <a:latin typeface="+mn-ea"/>
              </a:rPr>
              <a:t>：</a:t>
            </a:r>
            <a:r>
              <a:rPr lang="en-US" altLang="zh-CN" sz="2800" dirty="0">
                <a:latin typeface="+mn-ea"/>
              </a:rPr>
              <a:t>0]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latin typeface="+mn-ea"/>
              </a:rPr>
              <a:t>控制线</a:t>
            </a: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CE# OE# WE#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latin typeface="+mn-ea"/>
              </a:rPr>
              <a:t>电源</a:t>
            </a:r>
            <a:r>
              <a:rPr lang="en-US" altLang="zh-CN" sz="2800" dirty="0">
                <a:latin typeface="+mn-ea"/>
              </a:rPr>
              <a:t>/</a:t>
            </a:r>
            <a:r>
              <a:rPr lang="zh-CN" altLang="en-US" sz="2800" dirty="0">
                <a:latin typeface="+mn-ea"/>
              </a:rPr>
              <a:t>地</a:t>
            </a: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b="1" dirty="0"/>
              <a:t> </a:t>
            </a:r>
          </a:p>
        </p:txBody>
      </p:sp>
      <p:pic>
        <p:nvPicPr>
          <p:cNvPr id="21510" name="图片 1">
            <a:extLst>
              <a:ext uri="{FF2B5EF4-FFF2-40B4-BE49-F238E27FC236}">
                <a16:creationId xmlns:a16="http://schemas.microsoft.com/office/drawing/2014/main" id="{265FEC54-42D2-0C2A-FD94-F332DF894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9" t="34740" r="21651" b="23001"/>
          <a:stretch>
            <a:fillRect/>
          </a:stretch>
        </p:blipFill>
        <p:spPr bwMode="auto">
          <a:xfrm>
            <a:off x="4716463" y="4581525"/>
            <a:ext cx="3622675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>
            <a:extLst>
              <a:ext uri="{FF2B5EF4-FFF2-40B4-BE49-F238E27FC236}">
                <a16:creationId xmlns:a16="http://schemas.microsoft.com/office/drawing/2014/main" id="{58BCE2C6-FE6A-5583-6959-B34E907E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AA49B8-BBE3-4405-9E2F-A7CDB889E04E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004C0771-BCAF-1CFD-C0B3-B17078C4C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NOR FLASH—SST39VF080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399AD08-1879-39E5-CF9B-FBBF6C022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544638"/>
            <a:ext cx="8686800" cy="4686300"/>
          </a:xfrm>
        </p:spPr>
        <p:txBody>
          <a:bodyPr/>
          <a:lstStyle/>
          <a:p>
            <a:r>
              <a:rPr lang="zh-CN" altLang="en-US"/>
              <a:t>非易失性存储器，</a:t>
            </a:r>
            <a:r>
              <a:rPr lang="en-US" altLang="zh-CN"/>
              <a:t>1M×8bit</a:t>
            </a:r>
          </a:p>
          <a:p>
            <a:r>
              <a:rPr lang="zh-CN" altLang="en-US"/>
              <a:t>按扇区（</a:t>
            </a:r>
            <a:r>
              <a:rPr lang="en-US" altLang="zh-CN"/>
              <a:t>Sector</a:t>
            </a:r>
            <a:r>
              <a:rPr lang="zh-CN" altLang="en-US"/>
              <a:t>）组织，扇区大小为</a:t>
            </a:r>
            <a:r>
              <a:rPr lang="en-US" altLang="zh-CN"/>
              <a:t>4KB</a:t>
            </a:r>
          </a:p>
          <a:p>
            <a:r>
              <a:rPr lang="en-US" altLang="zh-CN"/>
              <a:t>16</a:t>
            </a:r>
            <a:r>
              <a:rPr lang="zh-CN" altLang="en-US"/>
              <a:t>个扇区构成一个块</a:t>
            </a:r>
            <a:r>
              <a:rPr lang="en-US" altLang="zh-CN"/>
              <a:t>(Block)</a:t>
            </a:r>
            <a:r>
              <a:rPr lang="zh-CN" altLang="en-US"/>
              <a:t>，</a:t>
            </a:r>
            <a:r>
              <a:rPr lang="en-US" altLang="zh-CN"/>
              <a:t>64KB</a:t>
            </a:r>
          </a:p>
          <a:p>
            <a:r>
              <a:rPr lang="zh-CN" altLang="en-US"/>
              <a:t>支持扇区、块、整片擦除</a:t>
            </a:r>
          </a:p>
          <a:p>
            <a:r>
              <a:rPr lang="zh-CN" altLang="en-US"/>
              <a:t>只能逐个字节编程</a:t>
            </a:r>
          </a:p>
          <a:p>
            <a:r>
              <a:rPr lang="zh-CN" altLang="en-US"/>
              <a:t>写操作需按照特定协议</a:t>
            </a:r>
            <a:endParaRPr lang="en-US" altLang="zh-CN"/>
          </a:p>
          <a:p>
            <a:r>
              <a:rPr lang="zh-CN" altLang="en-US"/>
              <a:t>读操作速度要求</a:t>
            </a:r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>
            <a:extLst>
              <a:ext uri="{FF2B5EF4-FFF2-40B4-BE49-F238E27FC236}">
                <a16:creationId xmlns:a16="http://schemas.microsoft.com/office/drawing/2014/main" id="{DEFC5C73-894E-3DF2-CCE6-4B72B82B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3A6999-B99A-46E4-845A-90F0C3394022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DB8733A4-1E5F-3ED2-8CEB-B5DD254223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NOR FLASH—SST39VF080</a:t>
            </a:r>
            <a:endParaRPr lang="zh-CN" altLang="en-US" sz="3600" dirty="0">
              <a:latin typeface="+mn-ea"/>
              <a:ea typeface="+mn-ea"/>
            </a:endParaRPr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69590E2E-1DE0-4F74-9AE9-009D86FF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7416800" cy="494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>
            <a:extLst>
              <a:ext uri="{FF2B5EF4-FFF2-40B4-BE49-F238E27FC236}">
                <a16:creationId xmlns:a16="http://schemas.microsoft.com/office/drawing/2014/main" id="{3013923D-75BC-EFF4-C7DC-C8BBFE96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79F333-8656-4A5F-965C-6632522AB475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2411BAA-0A5D-CC48-28C1-8EA0020CF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</a:t>
            </a:r>
            <a:r>
              <a:rPr lang="zh-CN" altLang="en-US" sz="3600" dirty="0">
                <a:latin typeface="+mn-ea"/>
                <a:ea typeface="+mn-ea"/>
              </a:rPr>
              <a:t>理解电路时序图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6295154-E256-2A6E-BDDE-264F68D40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35100"/>
            <a:ext cx="86868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dirty="0"/>
              <a:t>时序图三要素关系：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</a:t>
            </a:r>
            <a:r>
              <a:rPr lang="zh-CN" altLang="en-US" sz="2800" dirty="0">
                <a:solidFill>
                  <a:srgbClr val="C00000"/>
                </a:solidFill>
              </a:rPr>
              <a:t>信号组成、逻辑关系、定时关系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en-US" altLang="zh-CN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2F3E4B5-67FC-661B-020F-311A6DD1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23443"/>
            <a:ext cx="7967042" cy="363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>
            <a:extLst>
              <a:ext uri="{FF2B5EF4-FFF2-40B4-BE49-F238E27FC236}">
                <a16:creationId xmlns:a16="http://schemas.microsoft.com/office/drawing/2014/main" id="{3464C969-E940-9D5A-2655-01910696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84FA56-A633-4C9E-9AE2-0FED7222B7B7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6EA2429-3821-EC09-2782-74C150B1C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SST39VF080</a:t>
            </a:r>
            <a:r>
              <a:rPr lang="zh-CN" altLang="en-US" sz="3600" dirty="0">
                <a:latin typeface="+mn-ea"/>
                <a:ea typeface="+mn-ea"/>
              </a:rPr>
              <a:t>读操作时序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779A711A-50FF-4A51-B9C1-18313AFD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57338"/>
            <a:ext cx="883126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1">
            <a:extLst>
              <a:ext uri="{FF2B5EF4-FFF2-40B4-BE49-F238E27FC236}">
                <a16:creationId xmlns:a16="http://schemas.microsoft.com/office/drawing/2014/main" id="{7BBD6885-2A08-10BF-32B2-1E4690A12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732463"/>
            <a:ext cx="7200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TRC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时间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—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读操作速度 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FLASH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的关键性时序指标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C1049A5-2B69-8C3C-EF93-D6B39C301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620713"/>
            <a:ext cx="8229600" cy="6032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>
                <a:latin typeface="+mj-ea"/>
              </a:rPr>
              <a:t>芯片的性能指标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6F87D7D-9E3E-30AD-5802-57D71F7CF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1412875"/>
            <a:ext cx="8245475" cy="4824413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40000"/>
              </a:spcBef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latin typeface="+mn-ea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</a:rPr>
              <a:t>指令周期</a:t>
            </a:r>
            <a:r>
              <a:rPr lang="zh-CN" altLang="en-US" sz="2400" b="1" dirty="0"/>
              <a:t>：即执行一条指令所需要的时间，通常以</a:t>
            </a:r>
            <a:r>
              <a:rPr lang="en-US" altLang="zh-CN" sz="2400" b="1" dirty="0"/>
              <a:t>ns</a:t>
            </a:r>
            <a:r>
              <a:rPr lang="zh-CN" altLang="en-US" sz="2400" b="1" dirty="0"/>
              <a:t>为单位。如</a:t>
            </a:r>
            <a:r>
              <a:rPr lang="en-US" altLang="zh-CN" sz="2400" b="1" dirty="0"/>
              <a:t>TMS320LC549-80</a:t>
            </a:r>
            <a:r>
              <a:rPr lang="zh-CN" altLang="en-US" sz="2400" b="1" dirty="0"/>
              <a:t>在主频为</a:t>
            </a:r>
            <a:r>
              <a:rPr lang="en-US" altLang="zh-CN" sz="2400" b="1" dirty="0"/>
              <a:t>80MHz</a:t>
            </a:r>
            <a:r>
              <a:rPr lang="zh-CN" altLang="en-US" sz="2400" b="1" dirty="0"/>
              <a:t>时的指令周期为</a:t>
            </a:r>
            <a:r>
              <a:rPr lang="en-US" altLang="zh-CN" sz="2400" b="1" dirty="0"/>
              <a:t>13.5ns</a:t>
            </a:r>
            <a:endParaRPr lang="en-US" altLang="zh-CN" sz="2400" b="1" dirty="0">
              <a:latin typeface="+mn-ea"/>
            </a:endParaRPr>
          </a:p>
          <a:p>
            <a:pPr eaLnBrk="1" hangingPunct="1">
              <a:lnSpc>
                <a:spcPct val="95000"/>
              </a:lnSpc>
              <a:spcBef>
                <a:spcPct val="40000"/>
              </a:spcBef>
              <a:buFontTx/>
              <a:buNone/>
              <a:defRPr/>
            </a:pPr>
            <a:r>
              <a:rPr lang="en-US" altLang="zh-CN" sz="2400" b="1" dirty="0">
                <a:latin typeface="+mn-ea"/>
                <a:cs typeface="Times New Roman" pitchFamily="18" charset="0"/>
              </a:rPr>
              <a:t>2.</a:t>
            </a:r>
            <a:r>
              <a:rPr lang="en-US" altLang="zh-CN" sz="2400" b="1" dirty="0">
                <a:solidFill>
                  <a:srgbClr val="CC0000"/>
                </a:solidFill>
                <a:latin typeface="+mn-ea"/>
              </a:rPr>
              <a:t>MIPS</a:t>
            </a:r>
            <a:r>
              <a:rPr lang="en-US" altLang="zh-CN" sz="2400" b="1" i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(Million Instructions Per Second)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:</a:t>
            </a:r>
            <a:r>
              <a:rPr lang="zh-CN" altLang="en-US" sz="2400" b="1" dirty="0">
                <a:latin typeface="+mn-ea"/>
              </a:rPr>
              <a:t>百万条指令</a:t>
            </a:r>
            <a:r>
              <a:rPr lang="en-US" altLang="zh-CN" sz="2400" b="1" dirty="0">
                <a:latin typeface="+mn-ea"/>
              </a:rPr>
              <a:t>/</a:t>
            </a:r>
            <a:r>
              <a:rPr lang="zh-CN" altLang="en-US" sz="2400" b="1" dirty="0">
                <a:latin typeface="+mn-ea"/>
              </a:rPr>
              <a:t>每秒。 如</a:t>
            </a:r>
            <a:r>
              <a:rPr lang="en-US" altLang="zh-CN" sz="2400" b="1" dirty="0">
                <a:latin typeface="+mn-ea"/>
              </a:rPr>
              <a:t>TMS320C6416</a:t>
            </a:r>
            <a:r>
              <a:rPr lang="zh-CN" altLang="en-US" sz="2400" b="1" dirty="0">
                <a:latin typeface="+mn-ea"/>
              </a:rPr>
              <a:t>在时钟为</a:t>
            </a:r>
            <a:r>
              <a:rPr lang="en-US" altLang="zh-CN" sz="2400" b="1" dirty="0">
                <a:latin typeface="+mn-ea"/>
              </a:rPr>
              <a:t>1GHz</a:t>
            </a:r>
            <a:r>
              <a:rPr lang="zh-CN" altLang="en-US" sz="2400" b="1" dirty="0">
                <a:latin typeface="+mn-ea"/>
              </a:rPr>
              <a:t>时的峰值性能可达</a:t>
            </a:r>
            <a:r>
              <a:rPr lang="en-US" altLang="zh-CN" sz="2400" b="1" dirty="0">
                <a:latin typeface="+mn-ea"/>
              </a:rPr>
              <a:t>8000MIPS</a:t>
            </a:r>
          </a:p>
          <a:p>
            <a:pPr algn="just" eaLnBrk="1" hangingPunct="1">
              <a:lnSpc>
                <a:spcPct val="110000"/>
              </a:lnSpc>
              <a:buFontTx/>
              <a:buNone/>
              <a:defRPr/>
            </a:pPr>
            <a:r>
              <a:rPr lang="en-US" altLang="zh-CN" sz="2400" b="1" dirty="0">
                <a:latin typeface="+mn-ea"/>
                <a:cs typeface="Times New Roman" pitchFamily="18" charset="0"/>
              </a:rPr>
              <a:t>3.</a:t>
            </a:r>
            <a:r>
              <a:rPr lang="en-US" altLang="zh-CN" sz="2400" b="1" dirty="0">
                <a:solidFill>
                  <a:srgbClr val="CC0000"/>
                </a:solidFill>
                <a:latin typeface="+mn-ea"/>
                <a:cs typeface="Times New Roman" pitchFamily="18" charset="0"/>
              </a:rPr>
              <a:t>MOPS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 </a:t>
            </a:r>
            <a:r>
              <a:rPr lang="en-US" altLang="zh-CN" sz="2400" b="1" dirty="0">
                <a:latin typeface="+mn-ea"/>
              </a:rPr>
              <a:t>(Million Operations Per Second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 </a:t>
            </a:r>
            <a:r>
              <a:rPr lang="zh-CN" altLang="en-US" sz="2400" b="1" dirty="0">
                <a:latin typeface="+mn-ea"/>
                <a:cs typeface="Times New Roman" pitchFamily="18" charset="0"/>
              </a:rPr>
              <a:t>：百万次操作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/</a:t>
            </a:r>
            <a:r>
              <a:rPr lang="zh-CN" altLang="en-US" sz="2400" b="1" dirty="0">
                <a:latin typeface="+mn-ea"/>
                <a:cs typeface="Times New Roman" pitchFamily="18" charset="0"/>
              </a:rPr>
              <a:t>每秒。如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TMS320C6201</a:t>
            </a:r>
            <a:r>
              <a:rPr lang="zh-CN" altLang="en-US" sz="2400" b="1" dirty="0">
                <a:latin typeface="+mn-ea"/>
                <a:cs typeface="Times New Roman" pitchFamily="18" charset="0"/>
              </a:rPr>
              <a:t>在时钟为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200MHz</a:t>
            </a:r>
            <a:r>
              <a:rPr lang="zh-CN" altLang="en-US" sz="2400" b="1" dirty="0">
                <a:latin typeface="+mn-ea"/>
                <a:cs typeface="Times New Roman" pitchFamily="18" charset="0"/>
              </a:rPr>
              <a:t>时的峰值性能可达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2400MOPS</a:t>
            </a:r>
          </a:p>
          <a:p>
            <a:pPr algn="just" eaLnBrk="1" hangingPunct="1">
              <a:lnSpc>
                <a:spcPct val="110000"/>
              </a:lnSpc>
              <a:buFontTx/>
              <a:buNone/>
              <a:defRPr/>
            </a:pPr>
            <a:r>
              <a:rPr lang="en-US" altLang="zh-CN" sz="2400" b="1" dirty="0">
                <a:latin typeface="+mn-ea"/>
                <a:cs typeface="Times New Roman" pitchFamily="18" charset="0"/>
              </a:rPr>
              <a:t>4.</a:t>
            </a:r>
            <a:r>
              <a:rPr lang="en-US" altLang="zh-CN" sz="2400" b="1" dirty="0">
                <a:solidFill>
                  <a:srgbClr val="CC0000"/>
                </a:solidFill>
                <a:latin typeface="+mn-ea"/>
                <a:cs typeface="Times New Roman" pitchFamily="18" charset="0"/>
              </a:rPr>
              <a:t>MFLOPS </a:t>
            </a:r>
            <a:r>
              <a:rPr lang="en-US" altLang="zh-CN" sz="2400" b="1" dirty="0">
                <a:latin typeface="+mn-ea"/>
              </a:rPr>
              <a:t>(Million Float Operations Per Second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 </a:t>
            </a:r>
            <a:r>
              <a:rPr lang="zh-CN" altLang="en-US" sz="2400" b="1" dirty="0">
                <a:latin typeface="+mn-ea"/>
                <a:cs typeface="Times New Roman" pitchFamily="18" charset="0"/>
              </a:rPr>
              <a:t>：百万次浮点操作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/</a:t>
            </a:r>
            <a:r>
              <a:rPr lang="zh-CN" altLang="en-US" sz="2400" b="1" dirty="0">
                <a:latin typeface="+mn-ea"/>
                <a:cs typeface="Times New Roman" pitchFamily="18" charset="0"/>
              </a:rPr>
              <a:t>每秒。如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ADSP-TS201S</a:t>
            </a:r>
            <a:r>
              <a:rPr lang="zh-CN" altLang="en-US" sz="2400" b="1" dirty="0">
                <a:latin typeface="+mn-ea"/>
                <a:cs typeface="Times New Roman" pitchFamily="18" charset="0"/>
              </a:rPr>
              <a:t>的峰值性能可达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110.3GFLOPS</a:t>
            </a:r>
          </a:p>
        </p:txBody>
      </p:sp>
      <p:sp>
        <p:nvSpPr>
          <p:cNvPr id="37892" name="灯片编号占位符 2">
            <a:extLst>
              <a:ext uri="{FF2B5EF4-FFF2-40B4-BE49-F238E27FC236}">
                <a16:creationId xmlns:a16="http://schemas.microsoft.com/office/drawing/2014/main" id="{6B84128F-E6FB-AF5A-4B11-19412566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CC8808-37CC-4D11-9EAD-8CD403D45357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>
            <a:extLst>
              <a:ext uri="{FF2B5EF4-FFF2-40B4-BE49-F238E27FC236}">
                <a16:creationId xmlns:a16="http://schemas.microsoft.com/office/drawing/2014/main" id="{99F17B12-ED17-77F6-C7CC-6112E4B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F712F7-EDC3-43D0-995E-1A8DD1172962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228B4AAE-B3B1-AE0E-55A8-9EE64D06E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10.4 SST39VF080</a:t>
            </a:r>
            <a:r>
              <a:rPr lang="zh-CN" altLang="en-US" sz="3600" dirty="0">
                <a:latin typeface="+mn-ea"/>
                <a:ea typeface="+mn-ea"/>
              </a:rPr>
              <a:t>读操作时序</a:t>
            </a:r>
          </a:p>
        </p:txBody>
      </p:sp>
      <p:sp>
        <p:nvSpPr>
          <p:cNvPr id="26628" name="TextBox 1">
            <a:extLst>
              <a:ext uri="{FF2B5EF4-FFF2-40B4-BE49-F238E27FC236}">
                <a16:creationId xmlns:a16="http://schemas.microsoft.com/office/drawing/2014/main" id="{4524F591-E1BF-E4C7-CE4F-91B7DA981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732463"/>
            <a:ext cx="7200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TRC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时间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—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读操作速度 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FLASH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的关键性时序指标</a:t>
            </a:r>
          </a:p>
        </p:txBody>
      </p:sp>
      <p:pic>
        <p:nvPicPr>
          <p:cNvPr id="26629" name="Picture 6">
            <a:extLst>
              <a:ext uri="{FF2B5EF4-FFF2-40B4-BE49-F238E27FC236}">
                <a16:creationId xmlns:a16="http://schemas.microsoft.com/office/drawing/2014/main" id="{16757604-D8C8-54C4-4484-AAB3D9300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4525"/>
            <a:ext cx="874395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>
            <a:extLst>
              <a:ext uri="{FF2B5EF4-FFF2-40B4-BE49-F238E27FC236}">
                <a16:creationId xmlns:a16="http://schemas.microsoft.com/office/drawing/2014/main" id="{55DAD38F-1DED-E075-2A4F-692C801A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1EA249-23EB-4DB3-9803-095AE9924182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B2B3844-2694-3DC5-DA0B-BA210C6B3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282575"/>
            <a:ext cx="8015288" cy="914400"/>
          </a:xfrm>
        </p:spPr>
        <p:txBody>
          <a:bodyPr/>
          <a:lstStyle/>
          <a:p>
            <a:r>
              <a:rPr lang="en-US" altLang="zh-CN" sz="3600" dirty="0">
                <a:latin typeface="+mn-ea"/>
                <a:ea typeface="+mn-ea"/>
              </a:rPr>
              <a:t>10.4</a:t>
            </a:r>
            <a:r>
              <a:rPr lang="en-US" altLang="zh-CN" sz="3600" dirty="0"/>
              <a:t> </a:t>
            </a:r>
            <a:r>
              <a:rPr lang="zh-CN" altLang="en-US" sz="3600" dirty="0"/>
              <a:t>擦除流程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806EDEB-3688-2417-51A8-34D9F15AF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54163"/>
            <a:ext cx="4691063" cy="3243262"/>
          </a:xfrm>
        </p:spPr>
        <p:txBody>
          <a:bodyPr/>
          <a:lstStyle/>
          <a:p>
            <a:pPr>
              <a:defRPr/>
            </a:pPr>
            <a:r>
              <a:rPr lang="zh-CN" altLang="en-US" sz="2400" dirty="0"/>
              <a:t>编程写入前必须擦除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整片</a:t>
            </a:r>
            <a:r>
              <a:rPr lang="en-US" altLang="zh-CN" sz="2400" dirty="0"/>
              <a:t>/</a:t>
            </a:r>
            <a:r>
              <a:rPr lang="zh-CN" altLang="en-US" sz="2400" dirty="0"/>
              <a:t>扇区</a:t>
            </a:r>
            <a:r>
              <a:rPr lang="en-US" altLang="zh-CN" sz="2400" dirty="0"/>
              <a:t>/</a:t>
            </a:r>
            <a:r>
              <a:rPr lang="zh-CN" altLang="en-US" sz="2400" dirty="0"/>
              <a:t>块 擦除</a:t>
            </a:r>
            <a:endParaRPr lang="en-US" altLang="zh-CN" sz="24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擦除速度差别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</a:rPr>
              <a:t>根据需求选用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2400" dirty="0"/>
              <a:t>擦除后存储内容变为全“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擦除等待时间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最多擦除次数有限定</a:t>
            </a:r>
            <a:endParaRPr lang="en-US" altLang="zh-CN" sz="24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zh-CN" sz="2400" dirty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endParaRPr lang="zh-CN" altLang="en-US" sz="2400" dirty="0"/>
          </a:p>
        </p:txBody>
      </p:sp>
      <p:pic>
        <p:nvPicPr>
          <p:cNvPr id="27653" name="Picture 5">
            <a:extLst>
              <a:ext uri="{FF2B5EF4-FFF2-40B4-BE49-F238E27FC236}">
                <a16:creationId xmlns:a16="http://schemas.microsoft.com/office/drawing/2014/main" id="{58C1B76D-5A6E-8504-D62F-F118C0A35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341438"/>
            <a:ext cx="416242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>
            <a:extLst>
              <a:ext uri="{FF2B5EF4-FFF2-40B4-BE49-F238E27FC236}">
                <a16:creationId xmlns:a16="http://schemas.microsoft.com/office/drawing/2014/main" id="{C2728119-2F9D-1CB5-7106-6B1D84DA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DDE951-CA88-4403-82A1-36D038A5D572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183F726-653D-4532-7118-2E5ED5ABD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j-ea"/>
              </a:rPr>
              <a:t>10.4</a:t>
            </a:r>
            <a:r>
              <a:rPr lang="en-US" altLang="zh-CN" sz="3600" dirty="0"/>
              <a:t> </a:t>
            </a:r>
            <a:r>
              <a:rPr lang="zh-CN" altLang="en-US" sz="3600" dirty="0"/>
              <a:t>字节编程流程</a:t>
            </a:r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AFEAAAC9-AE6D-611A-DECD-1B1C590E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484313"/>
            <a:ext cx="244792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1A03F01D-400E-3D91-1CC2-842E133A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54163"/>
            <a:ext cx="4691063" cy="3890962"/>
          </a:xfrm>
        </p:spPr>
        <p:txBody>
          <a:bodyPr/>
          <a:lstStyle/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按字节编程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编程前必须先擦除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编程使存储比特位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—&gt;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”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endParaRPr lang="en-US" altLang="zh-CN" sz="2000" dirty="0"/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不能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”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—&gt;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 “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”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>
              <a:defRPr/>
            </a:pPr>
            <a:endParaRPr lang="en-US" altLang="zh-CN" sz="2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编程等待时间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zh-CN" sz="2400" dirty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>
            <a:extLst>
              <a:ext uri="{FF2B5EF4-FFF2-40B4-BE49-F238E27FC236}">
                <a16:creationId xmlns:a16="http://schemas.microsoft.com/office/drawing/2014/main" id="{51FA6A95-5ECC-5FF7-9512-5560482D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7B1950-A72C-4790-931C-EB3E7F7BE9F0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C0AD83D-6AD5-632E-B4E5-286A70D17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j-ea"/>
              </a:rPr>
              <a:t>10.4</a:t>
            </a:r>
            <a:r>
              <a:rPr lang="en-US" altLang="zh-CN" sz="3600" dirty="0"/>
              <a:t> </a:t>
            </a:r>
            <a:r>
              <a:rPr lang="zh-CN" altLang="en-US" sz="3600" dirty="0"/>
              <a:t>字节编程时序</a:t>
            </a:r>
          </a:p>
        </p:txBody>
      </p:sp>
      <p:pic>
        <p:nvPicPr>
          <p:cNvPr id="29700" name="图片 2">
            <a:extLst>
              <a:ext uri="{FF2B5EF4-FFF2-40B4-BE49-F238E27FC236}">
                <a16:creationId xmlns:a16="http://schemas.microsoft.com/office/drawing/2014/main" id="{745E974D-FB76-B014-7E88-0CA29798C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557338"/>
            <a:ext cx="9021762" cy="44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>
            <a:extLst>
              <a:ext uri="{FF2B5EF4-FFF2-40B4-BE49-F238E27FC236}">
                <a16:creationId xmlns:a16="http://schemas.microsoft.com/office/drawing/2014/main" id="{BF40BC5F-2DF1-D9D1-EB94-C2287EAD1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343ACD-5AAA-4A64-B18F-9CABB5EA06D4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9D5D4F4-4A52-2D9B-F2F8-970895CE10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j-ea"/>
              </a:rPr>
              <a:t>10.4</a:t>
            </a:r>
            <a:r>
              <a:rPr lang="en-US" altLang="zh-CN" sz="3600" dirty="0"/>
              <a:t> </a:t>
            </a:r>
            <a:r>
              <a:rPr lang="zh-CN" altLang="en-US" sz="3600" dirty="0"/>
              <a:t>字节编程时序</a:t>
            </a:r>
          </a:p>
        </p:txBody>
      </p:sp>
      <p:pic>
        <p:nvPicPr>
          <p:cNvPr id="30724" name="图片 2">
            <a:extLst>
              <a:ext uri="{FF2B5EF4-FFF2-40B4-BE49-F238E27FC236}">
                <a16:creationId xmlns:a16="http://schemas.microsoft.com/office/drawing/2014/main" id="{33344DB5-A7B3-D47E-6853-7DE4B0BF5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557338"/>
            <a:ext cx="9021762" cy="44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6">
            <a:extLst>
              <a:ext uri="{FF2B5EF4-FFF2-40B4-BE49-F238E27FC236}">
                <a16:creationId xmlns:a16="http://schemas.microsoft.com/office/drawing/2014/main" id="{C82FA0F1-74D3-D786-26AE-9FBC25E2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488CA3-2431-4C5F-B018-655B59C815C2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Rectangle 6">
            <a:extLst>
              <a:ext uri="{FF2B5EF4-FFF2-40B4-BE49-F238E27FC236}">
                <a16:creationId xmlns:a16="http://schemas.microsoft.com/office/drawing/2014/main" id="{173F9426-D3DF-FC09-EC50-F1ED15DD5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latin typeface="+mj-ea"/>
              </a:rPr>
              <a:t>10.4</a:t>
            </a:r>
            <a:r>
              <a:rPr lang="en-US" altLang="zh-CN" sz="3600" dirty="0">
                <a:latin typeface="华文新魏" panose="02010800040101010101" pitchFamily="2" charset="-122"/>
              </a:rPr>
              <a:t> </a:t>
            </a:r>
            <a:r>
              <a:rPr lang="zh-CN" altLang="en-US" sz="3600" dirty="0">
                <a:latin typeface="华文新魏" panose="02010800040101010101" pitchFamily="2" charset="-122"/>
              </a:rPr>
              <a:t>操作命令序列</a:t>
            </a:r>
            <a:endParaRPr lang="en-US" altLang="zh-CN" sz="3600" dirty="0">
              <a:latin typeface="华文新魏" panose="02010800040101010101" pitchFamily="2" charset="-122"/>
            </a:endParaRPr>
          </a:p>
        </p:txBody>
      </p:sp>
      <p:graphicFrame>
        <p:nvGraphicFramePr>
          <p:cNvPr id="31748" name="Object 5">
            <a:extLst>
              <a:ext uri="{FF2B5EF4-FFF2-40B4-BE49-F238E27FC236}">
                <a16:creationId xmlns:a16="http://schemas.microsoft.com/office/drawing/2014/main" id="{E8E844C6-B501-0911-95FB-04331CE2FDA6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539750" y="1412875"/>
          <a:ext cx="7920038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165079" imgH="4673016" progId="Photoshop.Image.6">
                  <p:embed/>
                </p:oleObj>
              </mc:Choice>
              <mc:Fallback>
                <p:oleObj name="Image" r:id="rId2" imgW="12165079" imgH="4673016" progId="Photoshop.Image.6">
                  <p:embed/>
                  <p:pic>
                    <p:nvPicPr>
                      <p:cNvPr id="31748" name="Object 5">
                        <a:extLst>
                          <a:ext uri="{FF2B5EF4-FFF2-40B4-BE49-F238E27FC236}">
                            <a16:creationId xmlns:a16="http://schemas.microsoft.com/office/drawing/2014/main" id="{E8E844C6-B501-0911-95FB-04331CE2FD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412875"/>
                        <a:ext cx="7920038" cy="304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8">
            <a:extLst>
              <a:ext uri="{FF2B5EF4-FFF2-40B4-BE49-F238E27FC236}">
                <a16:creationId xmlns:a16="http://schemas.microsoft.com/office/drawing/2014/main" id="{041151D4-1C17-C2F3-EE0A-50550907FCC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611188" y="4508500"/>
          <a:ext cx="7632700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9193651" imgH="3009524" progId="Photoshop.Image.6">
                  <p:embed/>
                </p:oleObj>
              </mc:Choice>
              <mc:Fallback>
                <p:oleObj name="Image" r:id="rId4" imgW="9193651" imgH="3009524" progId="Photoshop.Image.6">
                  <p:embed/>
                  <p:pic>
                    <p:nvPicPr>
                      <p:cNvPr id="31749" name="Object 8">
                        <a:extLst>
                          <a:ext uri="{FF2B5EF4-FFF2-40B4-BE49-F238E27FC236}">
                            <a16:creationId xmlns:a16="http://schemas.microsoft.com/office/drawing/2014/main" id="{041151D4-1C17-C2F3-EE0A-50550907FC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08500"/>
                        <a:ext cx="7632700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TextBox 1">
            <a:extLst>
              <a:ext uri="{FF2B5EF4-FFF2-40B4-BE49-F238E27FC236}">
                <a16:creationId xmlns:a16="http://schemas.microsoft.com/office/drawing/2014/main" id="{DF93BE57-F814-4ED5-9058-8215E5604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72113"/>
            <a:ext cx="2016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为什么如此？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>
            <a:extLst>
              <a:ext uri="{FF2B5EF4-FFF2-40B4-BE49-F238E27FC236}">
                <a16:creationId xmlns:a16="http://schemas.microsoft.com/office/drawing/2014/main" id="{A022BC27-4D94-8EFF-3D36-6426135B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A30E4A-ECD7-42A0-ABD1-90F3F7ED2B2A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F8BE0D6-6F87-AE9D-E49F-1938FBECA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39725"/>
            <a:ext cx="8229600" cy="922338"/>
          </a:xfrm>
        </p:spPr>
        <p:txBody>
          <a:bodyPr/>
          <a:lstStyle/>
          <a:p>
            <a:r>
              <a:rPr lang="en-US" altLang="zh-CN" sz="3600" b="1" dirty="0">
                <a:latin typeface="+mj-ea"/>
              </a:rPr>
              <a:t>10.4</a:t>
            </a:r>
            <a:r>
              <a:rPr lang="en-US" altLang="zh-CN" sz="3600" b="1" dirty="0"/>
              <a:t> EMIF</a:t>
            </a:r>
            <a:r>
              <a:rPr lang="zh-CN" altLang="en-US" sz="3600" b="1" dirty="0"/>
              <a:t>可编程异步接口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6B7AE980-3340-5C24-CB68-2020286385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785225" cy="46863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+mn-ea"/>
              </a:rPr>
              <a:t>连接所有的异步存储器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dirty="0">
                <a:latin typeface="+mn-ea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如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SRAM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EEPROM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FLASH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等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+mn-ea"/>
              </a:rPr>
              <a:t>接口时序可编程</a:t>
            </a:r>
            <a:endParaRPr lang="en-US" altLang="zh-CN" sz="2800" b="1" dirty="0">
              <a:latin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   以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ECLKOUT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时钟周期为单位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建立时间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(Setup)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：访问开始到读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写有效之间时间 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</a:rPr>
              <a:t>最小</a:t>
            </a:r>
            <a:r>
              <a:rPr lang="en-US" altLang="zh-CN" sz="2400" b="1" dirty="0">
                <a:solidFill>
                  <a:srgbClr val="0070C0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  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选通时间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(Strobe)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：读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写有效到无效之间时间    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</a:rPr>
              <a:t>最小</a:t>
            </a:r>
            <a:r>
              <a:rPr lang="en-US" altLang="zh-CN" sz="2400" b="1" dirty="0">
                <a:solidFill>
                  <a:srgbClr val="0070C0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   保持时间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(Hold)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：读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写无效到访问结束之间时间  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</a:rPr>
              <a:t>最小</a:t>
            </a:r>
            <a:r>
              <a:rPr lang="en-US" altLang="zh-CN" sz="2400" b="1" dirty="0">
                <a:solidFill>
                  <a:srgbClr val="0070C0"/>
                </a:solidFill>
                <a:latin typeface="+mn-ea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+mn-ea"/>
              </a:rPr>
              <a:t>接口信号</a:t>
            </a:r>
            <a:endParaRPr lang="en-US" altLang="zh-CN" sz="2800" b="1" dirty="0">
              <a:latin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latin typeface="+mn-ea"/>
              </a:rPr>
              <a:t>  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AOE# AWE# ARE# ARDY EA ED BE[3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：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0]#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800" dirty="0"/>
              <a:t>  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C4012D4-89E1-8E06-268B-206694FF4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571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>
            <a:extLst>
              <a:ext uri="{FF2B5EF4-FFF2-40B4-BE49-F238E27FC236}">
                <a16:creationId xmlns:a16="http://schemas.microsoft.com/office/drawing/2014/main" id="{A022BC27-4D94-8EFF-3D36-6426135B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A30E4A-ECD7-42A0-ABD1-90F3F7ED2B2A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F8BE0D6-6F87-AE9D-E49F-1938FBECA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39725"/>
            <a:ext cx="8229600" cy="922338"/>
          </a:xfrm>
        </p:spPr>
        <p:txBody>
          <a:bodyPr/>
          <a:lstStyle/>
          <a:p>
            <a:r>
              <a:rPr lang="en-US" altLang="zh-CN" sz="3600" b="1" dirty="0">
                <a:latin typeface="+mj-ea"/>
              </a:rPr>
              <a:t>10.4</a:t>
            </a:r>
            <a:r>
              <a:rPr lang="en-US" altLang="zh-CN" sz="3600" b="1" dirty="0"/>
              <a:t> EMIF</a:t>
            </a:r>
            <a:r>
              <a:rPr lang="zh-CN" altLang="en-US" sz="3600" b="1" dirty="0"/>
              <a:t>可编程异步接口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C4012D4-89E1-8E06-268B-206694FF4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6E53FBB-0E72-F14E-96CA-C72802990A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186079"/>
              </p:ext>
            </p:extLst>
          </p:nvPr>
        </p:nvGraphicFramePr>
        <p:xfrm>
          <a:off x="365130" y="1916832"/>
          <a:ext cx="8437979" cy="410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4771" imgH="1331582" progId="Visio.Drawing.11">
                  <p:embed/>
                </p:oleObj>
              </mc:Choice>
              <mc:Fallback>
                <p:oleObj r:id="rId2" imgW="2734771" imgH="1331582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6E53FBB-0E72-F14E-96CA-C72802990A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0" y="1916832"/>
                        <a:ext cx="8437979" cy="41044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2504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>
            <a:extLst>
              <a:ext uri="{FF2B5EF4-FFF2-40B4-BE49-F238E27FC236}">
                <a16:creationId xmlns:a16="http://schemas.microsoft.com/office/drawing/2014/main" id="{4795A7D9-909A-7AFF-1806-E6F9A460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53D3A1-B34F-426F-916F-E17D1E1BD4C4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4B14DA-7433-FD22-901F-F7AD4BA29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500188"/>
            <a:ext cx="8229600" cy="502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r>
              <a:rPr lang="en-US" altLang="zh-CN" sz="2800" dirty="0">
                <a:solidFill>
                  <a:srgbClr val="002060"/>
                </a:solidFill>
                <a:latin typeface="+mn-lt"/>
                <a:ea typeface="+mn-ea"/>
              </a:rPr>
              <a:t>BCE1</a:t>
            </a:r>
            <a:r>
              <a:rPr lang="zh-CN" altLang="en-US" sz="2800" dirty="0">
                <a:solidFill>
                  <a:srgbClr val="002060"/>
                </a:solidFill>
                <a:latin typeface="+mn-lt"/>
                <a:ea typeface="+mn-ea"/>
              </a:rPr>
              <a:t>空间配置为异步存储器接口</a:t>
            </a:r>
            <a:endParaRPr lang="en-US" altLang="zh-CN" sz="2800" dirty="0">
              <a:solidFill>
                <a:srgbClr val="002060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endParaRPr lang="en-US" altLang="zh-CN" sz="2800" dirty="0">
              <a:solidFill>
                <a:srgbClr val="002060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endParaRPr lang="en-US" altLang="zh-CN" sz="2800" dirty="0">
              <a:solidFill>
                <a:srgbClr val="002060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r>
              <a:rPr lang="zh-CN" altLang="en-US" sz="2800" dirty="0">
                <a:solidFill>
                  <a:srgbClr val="002060"/>
                </a:solidFill>
                <a:latin typeface="+mn-lt"/>
                <a:ea typeface="+mn-ea"/>
              </a:rPr>
              <a:t>写操作</a:t>
            </a:r>
            <a:r>
              <a:rPr lang="en-US" altLang="zh-CN" sz="2800" dirty="0" err="1">
                <a:solidFill>
                  <a:srgbClr val="002060"/>
                </a:solidFill>
                <a:latin typeface="+mn-lt"/>
                <a:ea typeface="+mn-ea"/>
              </a:rPr>
              <a:t>Tsetup</a:t>
            </a:r>
            <a:r>
              <a:rPr lang="en-US" altLang="zh-CN" sz="2800" dirty="0">
                <a:solidFill>
                  <a:srgbClr val="002060"/>
                </a:solidFill>
                <a:latin typeface="+mn-lt"/>
                <a:ea typeface="+mn-ea"/>
              </a:rPr>
              <a:t> \</a:t>
            </a:r>
            <a:r>
              <a:rPr lang="en-US" altLang="zh-CN" sz="2800" dirty="0" err="1">
                <a:solidFill>
                  <a:srgbClr val="002060"/>
                </a:solidFill>
                <a:latin typeface="+mn-lt"/>
                <a:ea typeface="+mn-ea"/>
              </a:rPr>
              <a:t>Tstrobe</a:t>
            </a:r>
            <a:r>
              <a:rPr lang="en-US" altLang="zh-CN" sz="2800" dirty="0">
                <a:solidFill>
                  <a:srgbClr val="002060"/>
                </a:solidFill>
                <a:latin typeface="+mn-lt"/>
                <a:ea typeface="+mn-ea"/>
              </a:rPr>
              <a:t>\ </a:t>
            </a:r>
            <a:r>
              <a:rPr lang="en-US" altLang="zh-CN" sz="2800" dirty="0" err="1">
                <a:solidFill>
                  <a:srgbClr val="002060"/>
                </a:solidFill>
                <a:latin typeface="+mn-lt"/>
                <a:ea typeface="+mn-ea"/>
              </a:rPr>
              <a:t>Thold</a:t>
            </a:r>
            <a:r>
              <a:rPr lang="zh-CN" altLang="en-US" sz="2800" dirty="0">
                <a:solidFill>
                  <a:srgbClr val="002060"/>
                </a:solidFill>
                <a:latin typeface="+mn-lt"/>
                <a:ea typeface="+mn-ea"/>
              </a:rPr>
              <a:t>时间设置</a:t>
            </a:r>
            <a:endParaRPr lang="en-US" altLang="zh-CN" sz="2800" dirty="0">
              <a:solidFill>
                <a:srgbClr val="002060"/>
              </a:solidFill>
              <a:latin typeface="+mn-lt"/>
              <a:ea typeface="+mn-ea"/>
            </a:endParaRP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en-US" altLang="zh-CN" sz="2400" b="1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kern="100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Setup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lang="en-US" altLang="zh-CN" sz="2400" b="1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kern="100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Strobe</a:t>
            </a:r>
            <a:r>
              <a:rPr lang="en-US" altLang="zh-CN" sz="2400" b="1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lang="en-US" altLang="zh-CN" sz="2400" b="1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kern="100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Hold</a:t>
            </a:r>
            <a:r>
              <a:rPr lang="en-US" altLang="zh-CN" sz="2400" b="1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≥ 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RC min</a:t>
            </a:r>
            <a:endParaRPr lang="en-US" altLang="zh-CN" sz="24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en-US" altLang="zh-CN" sz="2400" b="1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kern="100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Setup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lang="en-US" altLang="zh-CN" sz="2400" b="1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kern="100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Strobe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≥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AA max</a:t>
            </a:r>
            <a:endParaRPr lang="en-US" altLang="zh-CN" sz="24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en-US" altLang="zh-CN" sz="2400" b="1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kern="100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Strobe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≥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OE max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endParaRPr lang="en-US" altLang="zh-CN" sz="2800" dirty="0">
              <a:solidFill>
                <a:srgbClr val="002060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r>
              <a:rPr lang="zh-CN" altLang="en-US" sz="2800" dirty="0">
                <a:solidFill>
                  <a:srgbClr val="002060"/>
                </a:solidFill>
                <a:latin typeface="+mn-lt"/>
                <a:ea typeface="+mn-ea"/>
              </a:rPr>
              <a:t>读操作</a:t>
            </a:r>
            <a:r>
              <a:rPr lang="en-US" altLang="zh-CN" sz="2800" dirty="0" err="1">
                <a:solidFill>
                  <a:srgbClr val="002060"/>
                </a:solidFill>
                <a:latin typeface="Arial" charset="0"/>
              </a:rPr>
              <a:t>Tsetup</a:t>
            </a:r>
            <a:r>
              <a:rPr lang="en-US" altLang="zh-CN" sz="2800" dirty="0">
                <a:solidFill>
                  <a:srgbClr val="002060"/>
                </a:solidFill>
                <a:latin typeface="Arial" charset="0"/>
              </a:rPr>
              <a:t> \</a:t>
            </a:r>
            <a:r>
              <a:rPr lang="en-US" altLang="zh-CN" sz="2800" dirty="0" err="1">
                <a:solidFill>
                  <a:srgbClr val="002060"/>
                </a:solidFill>
                <a:latin typeface="Arial" charset="0"/>
              </a:rPr>
              <a:t>Tstrobe</a:t>
            </a:r>
            <a:r>
              <a:rPr lang="en-US" altLang="zh-CN" sz="2800" dirty="0">
                <a:solidFill>
                  <a:srgbClr val="002060"/>
                </a:solidFill>
                <a:latin typeface="Arial" charset="0"/>
              </a:rPr>
              <a:t>\ </a:t>
            </a:r>
            <a:r>
              <a:rPr lang="en-US" altLang="zh-CN" sz="2800" dirty="0" err="1">
                <a:solidFill>
                  <a:srgbClr val="002060"/>
                </a:solidFill>
                <a:latin typeface="+mn-lt"/>
                <a:ea typeface="+mn-ea"/>
              </a:rPr>
              <a:t>Thold</a:t>
            </a:r>
            <a:r>
              <a:rPr lang="zh-CN" altLang="en-US" sz="2800" dirty="0">
                <a:solidFill>
                  <a:srgbClr val="002060"/>
                </a:solidFill>
                <a:latin typeface="+mn-lt"/>
                <a:ea typeface="+mn-ea"/>
              </a:rPr>
              <a:t>时间设置</a:t>
            </a:r>
            <a:endParaRPr lang="en-US" altLang="zh-CN" sz="2800" dirty="0">
              <a:solidFill>
                <a:srgbClr val="002060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endParaRPr lang="en-US" altLang="zh-CN" sz="2800" dirty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endParaRPr lang="en-US" altLang="zh-CN" sz="2800" dirty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B51749-8BD7-9555-0940-24858BFD67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39725"/>
            <a:ext cx="8229600" cy="922338"/>
          </a:xfrm>
        </p:spPr>
        <p:txBody>
          <a:bodyPr/>
          <a:lstStyle/>
          <a:p>
            <a:r>
              <a:rPr lang="en-US" altLang="zh-CN" sz="3600" b="1" dirty="0">
                <a:latin typeface="+mj-ea"/>
              </a:rPr>
              <a:t>10.4</a:t>
            </a:r>
            <a:r>
              <a:rPr lang="en-US" altLang="zh-CN" sz="3600" b="1" dirty="0"/>
              <a:t> EMIF</a:t>
            </a:r>
            <a:r>
              <a:rPr lang="zh-CN" altLang="en-US" sz="3600" b="1" dirty="0"/>
              <a:t>可编程异步接口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>
            <a:extLst>
              <a:ext uri="{FF2B5EF4-FFF2-40B4-BE49-F238E27FC236}">
                <a16:creationId xmlns:a16="http://schemas.microsoft.com/office/drawing/2014/main" id="{1B8159A8-9DA0-5253-556E-7CF5704D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044CC2-E186-4C0F-B278-C227ACF4E35D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4A2DF09B-54F6-6542-25A2-1B7C97BD7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10.4</a:t>
            </a:r>
            <a:r>
              <a:rPr lang="en-US" altLang="zh-CN" sz="3600" b="1" dirty="0"/>
              <a:t> EMIF</a:t>
            </a:r>
            <a:r>
              <a:rPr lang="zh-CN" altLang="en-US" sz="3600" b="1" dirty="0"/>
              <a:t>异步接口读时序</a:t>
            </a:r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id="{9C8ABB85-2A44-E4CF-097B-44918C5A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85888"/>
            <a:ext cx="7777162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A23033-6BD6-E037-9124-0DC37AEE5F2A}"/>
              </a:ext>
            </a:extLst>
          </p:cNvPr>
          <p:cNvSpPr/>
          <p:nvPr/>
        </p:nvSpPr>
        <p:spPr>
          <a:xfrm>
            <a:off x="971550" y="2276475"/>
            <a:ext cx="7561263" cy="36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050">
            <a:extLst>
              <a:ext uri="{FF2B5EF4-FFF2-40B4-BE49-F238E27FC236}">
                <a16:creationId xmlns:a16="http://schemas.microsoft.com/office/drawing/2014/main" id="{7156E0E5-6296-DA5C-9EFC-5022F2E9A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10.1 DSP</a:t>
            </a:r>
            <a:r>
              <a:rPr lang="zh-CN" altLang="en-US" sz="3600" b="1" dirty="0">
                <a:latin typeface="+mj-ea"/>
              </a:rPr>
              <a:t>芯片的性能指标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  <p:sp>
        <p:nvSpPr>
          <p:cNvPr id="38915" name="Rectangle 2051">
            <a:extLst>
              <a:ext uri="{FF2B5EF4-FFF2-40B4-BE49-F238E27FC236}">
                <a16:creationId xmlns:a16="http://schemas.microsoft.com/office/drawing/2014/main" id="{46D8A3DC-5BA2-3413-3522-B1C7361B77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484313"/>
            <a:ext cx="8372475" cy="510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>
                <a:cs typeface="Times New Roman" panose="02020603050405020304" pitchFamily="18" charset="0"/>
              </a:rPr>
              <a:t>5.</a:t>
            </a:r>
            <a:r>
              <a:rPr lang="en-US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Mbps</a:t>
            </a:r>
            <a:r>
              <a:rPr lang="en-US" altLang="zh-CN" sz="2400" b="1"/>
              <a:t>(Million Bits Per Second)</a:t>
            </a:r>
            <a:r>
              <a:rPr lang="zh-CN" altLang="en-US" sz="2400" b="1">
                <a:cs typeface="Times New Roman" panose="02020603050405020304" pitchFamily="18" charset="0"/>
              </a:rPr>
              <a:t>：百万位</a:t>
            </a:r>
            <a:r>
              <a:rPr lang="en-US" altLang="zh-CN" sz="2400" b="1">
                <a:cs typeface="Times New Roman" panose="02020603050405020304" pitchFamily="18" charset="0"/>
              </a:rPr>
              <a:t>/</a:t>
            </a:r>
            <a:r>
              <a:rPr lang="zh-CN" altLang="en-US" sz="2400" b="1">
                <a:cs typeface="Times New Roman" panose="02020603050405020304" pitchFamily="18" charset="0"/>
              </a:rPr>
              <a:t>每秒</a:t>
            </a:r>
          </a:p>
          <a:p>
            <a:pPr algn="just" eaLnBrk="1" hangingPunct="1">
              <a:lnSpc>
                <a:spcPct val="110000"/>
              </a:lnSpc>
              <a:buFontTx/>
              <a:buNone/>
            </a:pPr>
            <a:r>
              <a:rPr lang="zh-CN" altLang="en-US" sz="2400" b="1">
                <a:cs typeface="Times New Roman" panose="02020603050405020304" pitchFamily="18" charset="0"/>
              </a:rPr>
              <a:t>    如</a:t>
            </a:r>
            <a:r>
              <a:rPr lang="en-US" altLang="zh-CN" sz="2400" b="1">
                <a:cs typeface="Times New Roman" panose="02020603050405020304" pitchFamily="18" charset="0"/>
              </a:rPr>
              <a:t>TMS320C6000</a:t>
            </a:r>
            <a:r>
              <a:rPr lang="zh-CN" altLang="en-US" sz="2400" b="1">
                <a:cs typeface="Times New Roman" panose="02020603050405020304" pitchFamily="18" charset="0"/>
              </a:rPr>
              <a:t>的总线时钟为</a:t>
            </a:r>
            <a:r>
              <a:rPr lang="en-US" altLang="zh-CN" sz="2400" b="1">
                <a:cs typeface="Times New Roman" panose="02020603050405020304" pitchFamily="18" charset="0"/>
              </a:rPr>
              <a:t>200MHz</a:t>
            </a:r>
            <a:r>
              <a:rPr lang="zh-CN" altLang="en-US" sz="2400" b="1">
                <a:cs typeface="Times New Roman" panose="02020603050405020304" pitchFamily="18" charset="0"/>
              </a:rPr>
              <a:t>时，其总线数据吞吐率为</a:t>
            </a:r>
            <a:r>
              <a:rPr lang="en-US" altLang="zh-CN" sz="2400" b="1">
                <a:cs typeface="Times New Roman" panose="02020603050405020304" pitchFamily="18" charset="0"/>
              </a:rPr>
              <a:t>800M</a:t>
            </a:r>
            <a:r>
              <a:rPr lang="zh-CN" altLang="en-US" sz="2400" b="1">
                <a:cs typeface="Times New Roman" panose="02020603050405020304" pitchFamily="18" charset="0"/>
              </a:rPr>
              <a:t>字节</a:t>
            </a:r>
            <a:r>
              <a:rPr lang="en-US" altLang="zh-CN" sz="2400" b="1">
                <a:cs typeface="Times New Roman" panose="02020603050405020304" pitchFamily="18" charset="0"/>
              </a:rPr>
              <a:t>/</a:t>
            </a:r>
            <a:r>
              <a:rPr lang="zh-CN" altLang="en-US" sz="2400" b="1">
                <a:cs typeface="Times New Roman" panose="02020603050405020304" pitchFamily="18" charset="0"/>
              </a:rPr>
              <a:t>秒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</a:rPr>
              <a:t>6.</a:t>
            </a:r>
            <a:r>
              <a:rPr lang="en-US" altLang="zh-CN" sz="2400" b="1">
                <a:solidFill>
                  <a:srgbClr val="FF0000"/>
                </a:solidFill>
              </a:rPr>
              <a:t>MAC</a:t>
            </a:r>
            <a:r>
              <a:rPr lang="zh-CN" altLang="en-US" sz="2400" b="1">
                <a:solidFill>
                  <a:srgbClr val="FF0000"/>
                </a:solidFill>
              </a:rPr>
              <a:t>执行时间</a:t>
            </a:r>
            <a:r>
              <a:rPr lang="zh-CN" altLang="en-US" sz="2400" b="1">
                <a:solidFill>
                  <a:srgbClr val="000000"/>
                </a:solidFill>
              </a:rPr>
              <a:t>：完成一次乘</a:t>
            </a:r>
            <a:r>
              <a:rPr lang="en-US" altLang="zh-CN" sz="2400" b="1">
                <a:solidFill>
                  <a:srgbClr val="000000"/>
                </a:solidFill>
              </a:rPr>
              <a:t>-</a:t>
            </a:r>
            <a:r>
              <a:rPr lang="zh-CN" altLang="en-US" sz="2400" b="1">
                <a:solidFill>
                  <a:srgbClr val="000000"/>
                </a:solidFill>
              </a:rPr>
              <a:t>累加运算所需时间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     大部分</a:t>
            </a:r>
            <a:r>
              <a:rPr lang="en-US" altLang="zh-CN" sz="2400" b="1">
                <a:solidFill>
                  <a:srgbClr val="000000"/>
                </a:solidFill>
              </a:rPr>
              <a:t>DSP</a:t>
            </a:r>
            <a:r>
              <a:rPr lang="zh-CN" altLang="en-US" sz="2400" b="1">
                <a:solidFill>
                  <a:srgbClr val="000000"/>
                </a:solidFill>
              </a:rPr>
              <a:t>可在单周期内完成一次</a:t>
            </a:r>
            <a:r>
              <a:rPr lang="en-US" altLang="zh-CN" sz="2400" b="1">
                <a:solidFill>
                  <a:srgbClr val="000000"/>
                </a:solidFill>
              </a:rPr>
              <a:t>MAC</a:t>
            </a:r>
            <a:endParaRPr lang="en-US" altLang="zh-CN" sz="2400" b="1"/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cs typeface="Times New Roman" panose="02020603050405020304" pitchFamily="18" charset="0"/>
              </a:rPr>
              <a:t>7.</a:t>
            </a:r>
            <a:r>
              <a:rPr lang="en-US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FFT</a:t>
            </a:r>
            <a:r>
              <a:rPr lang="zh-CN" altLang="en-US" sz="2400" b="1">
                <a:solidFill>
                  <a:srgbClr val="FF0000"/>
                </a:solidFill>
              </a:rPr>
              <a:t>执行时间</a:t>
            </a:r>
            <a:r>
              <a:rPr lang="zh-CN" altLang="en-US" sz="2400" b="1">
                <a:solidFill>
                  <a:srgbClr val="000000"/>
                </a:solidFill>
              </a:rPr>
              <a:t>：完成一个</a:t>
            </a:r>
            <a:r>
              <a:rPr lang="en-US" altLang="zh-CN" sz="2400" b="1">
                <a:solidFill>
                  <a:srgbClr val="000000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sz="2400" b="1">
                <a:solidFill>
                  <a:srgbClr val="000000"/>
                </a:solidFill>
              </a:rPr>
              <a:t>点</a:t>
            </a:r>
            <a:r>
              <a:rPr lang="en-US" altLang="zh-CN" sz="2400" b="1">
                <a:solidFill>
                  <a:srgbClr val="000000"/>
                </a:solidFill>
                <a:cs typeface="Times New Roman" panose="02020603050405020304" pitchFamily="18" charset="0"/>
              </a:rPr>
              <a:t>FFT</a:t>
            </a:r>
            <a:r>
              <a:rPr lang="zh-CN" altLang="en-US" sz="2400" b="1">
                <a:solidFill>
                  <a:srgbClr val="000000"/>
                </a:solidFill>
              </a:rPr>
              <a:t>运算所需时间</a:t>
            </a:r>
            <a:endParaRPr lang="en-US" altLang="zh-CN" sz="2400" b="1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sz="2400" b="1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</a:rPr>
              <a:t>……</a:t>
            </a: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38916" name="灯片编号占位符 2">
            <a:extLst>
              <a:ext uri="{FF2B5EF4-FFF2-40B4-BE49-F238E27FC236}">
                <a16:creationId xmlns:a16="http://schemas.microsoft.com/office/drawing/2014/main" id="{9B10BDEC-6F09-0471-C4AD-90B30BEA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1E13EC-3757-4D5E-A84F-25ADF615B5EB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>
            <a:extLst>
              <a:ext uri="{FF2B5EF4-FFF2-40B4-BE49-F238E27FC236}">
                <a16:creationId xmlns:a16="http://schemas.microsoft.com/office/drawing/2014/main" id="{75F8352E-2703-849E-59A9-4B29AF8B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810BC8-A3D5-4932-AD24-91660D282DB7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E45AEE5-52DF-8289-C598-48F94BFFB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10.4</a:t>
            </a:r>
            <a:r>
              <a:rPr lang="en-US" altLang="zh-CN" sz="3600" b="1" dirty="0"/>
              <a:t> EMIF</a:t>
            </a:r>
            <a:r>
              <a:rPr lang="zh-CN" altLang="en-US" sz="3600" b="1" dirty="0"/>
              <a:t>异步接口写时序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2ACFE5B6-84DF-4958-955A-FC8A7DB8C35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557338"/>
            <a:ext cx="8064500" cy="4600575"/>
          </a:xfr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B84C3A-17F8-E027-20FF-8B7C17DA0CE1}"/>
              </a:ext>
            </a:extLst>
          </p:cNvPr>
          <p:cNvSpPr/>
          <p:nvPr/>
        </p:nvSpPr>
        <p:spPr>
          <a:xfrm>
            <a:off x="792163" y="2349500"/>
            <a:ext cx="7667625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02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>
            <a:extLst>
              <a:ext uri="{FF2B5EF4-FFF2-40B4-BE49-F238E27FC236}">
                <a16:creationId xmlns:a16="http://schemas.microsoft.com/office/drawing/2014/main" id="{522D955F-D3F8-76D8-A16B-C7DED2C7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DCA387-7808-494B-8A6C-DC2B68D5DE41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8622EBBE-6492-CD0B-D60F-EA1A4F27A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ea"/>
                <a:ea typeface="+mn-ea"/>
              </a:rPr>
              <a:t>10.5 </a:t>
            </a:r>
            <a:r>
              <a:rPr lang="zh-CN" altLang="en-US" sz="3600" dirty="0">
                <a:latin typeface="+mn-ea"/>
                <a:ea typeface="+mn-ea"/>
              </a:rPr>
              <a:t>数据存储器</a:t>
            </a:r>
            <a:r>
              <a:rPr lang="en-US" altLang="zh-CN" sz="3600" dirty="0"/>
              <a:t>— </a:t>
            </a:r>
            <a:r>
              <a:rPr lang="en-US" altLang="zh-CN" sz="3600" dirty="0">
                <a:latin typeface="+mn-ea"/>
                <a:ea typeface="+mn-ea"/>
              </a:rPr>
              <a:t>FIFO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DBF66C26-4FC6-21F3-BF58-952FA70D70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6863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>
                <a:latin typeface="+mn-ea"/>
              </a:rPr>
              <a:t>FIFO(First In First Out)</a:t>
            </a:r>
            <a:r>
              <a:rPr lang="zh-CN" altLang="en-US" sz="2800" dirty="0">
                <a:latin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双端口</a:t>
            </a:r>
            <a:r>
              <a:rPr lang="zh-CN" altLang="en-US" sz="2800" dirty="0">
                <a:latin typeface="+mn-ea"/>
              </a:rPr>
              <a:t>存储器</a:t>
            </a:r>
            <a:endParaRPr lang="en-US" altLang="zh-CN" sz="2800" dirty="0">
              <a:latin typeface="+mn-ea"/>
            </a:endParaRPr>
          </a:p>
          <a:p>
            <a:pPr eaLnBrk="1" hangingPunct="1"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数据流管道</a:t>
            </a:r>
            <a:r>
              <a:rPr lang="zh-CN" altLang="en-US" sz="2800" dirty="0">
                <a:latin typeface="+mn-ea"/>
              </a:rPr>
              <a:t>：数据写入</a:t>
            </a:r>
            <a:r>
              <a:rPr lang="en-US" altLang="zh-CN" sz="2800" dirty="0">
                <a:latin typeface="+mn-ea"/>
              </a:rPr>
              <a:t>D</a:t>
            </a:r>
            <a:r>
              <a:rPr lang="zh-CN" altLang="en-US" sz="2800" dirty="0">
                <a:latin typeface="+mn-ea"/>
              </a:rPr>
              <a:t>端，数据读出</a:t>
            </a:r>
            <a:r>
              <a:rPr lang="en-US" altLang="zh-CN" sz="2800" dirty="0">
                <a:latin typeface="+mn-ea"/>
              </a:rPr>
              <a:t>Q</a:t>
            </a:r>
            <a:r>
              <a:rPr lang="zh-CN" altLang="en-US" sz="2800" dirty="0">
                <a:latin typeface="+mn-ea"/>
              </a:rPr>
              <a:t>端</a:t>
            </a:r>
            <a:endParaRPr lang="en-US" altLang="zh-CN" sz="2800" dirty="0">
              <a:latin typeface="+mn-ea"/>
            </a:endParaRPr>
          </a:p>
          <a:p>
            <a:pPr eaLnBrk="1" hangingPunct="1">
              <a:defRPr/>
            </a:pPr>
            <a:r>
              <a:rPr lang="zh-CN" altLang="en-US" sz="2800" dirty="0">
                <a:latin typeface="+mn-ea"/>
              </a:rPr>
              <a:t>与双口</a:t>
            </a:r>
            <a:r>
              <a:rPr lang="en-US" altLang="zh-CN" sz="2800" dirty="0">
                <a:latin typeface="+mn-ea"/>
              </a:rPr>
              <a:t>RAM</a:t>
            </a:r>
            <a:r>
              <a:rPr lang="zh-CN" altLang="en-US" sz="2800" dirty="0">
                <a:latin typeface="+mn-ea"/>
              </a:rPr>
              <a:t>相比连线少</a:t>
            </a:r>
          </a:p>
          <a:p>
            <a:pPr eaLnBrk="1" hangingPunct="1">
              <a:defRPr/>
            </a:pPr>
            <a:r>
              <a:rPr lang="zh-CN" altLang="en-US" sz="2800" dirty="0">
                <a:latin typeface="+mn-ea"/>
              </a:rPr>
              <a:t>无地址线，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数据不能随机访问</a:t>
            </a: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defRPr/>
            </a:pPr>
            <a:r>
              <a:rPr lang="zh-CN" altLang="en-US" sz="2800" dirty="0">
                <a:latin typeface="+mn-ea"/>
              </a:rPr>
              <a:t>同步</a:t>
            </a:r>
            <a:r>
              <a:rPr lang="en-US" altLang="zh-CN" sz="2800" dirty="0">
                <a:latin typeface="+mn-ea"/>
              </a:rPr>
              <a:t>FIFO</a:t>
            </a:r>
            <a:r>
              <a:rPr lang="zh-CN" altLang="en-US" sz="2800" dirty="0">
                <a:latin typeface="+mn-ea"/>
              </a:rPr>
              <a:t>和异步</a:t>
            </a:r>
            <a:r>
              <a:rPr lang="en-US" altLang="zh-CN" sz="2800" dirty="0">
                <a:latin typeface="+mn-ea"/>
              </a:rPr>
              <a:t>FIFO(</a:t>
            </a:r>
            <a:r>
              <a:rPr lang="zh-CN" altLang="en-US" sz="2800" dirty="0">
                <a:latin typeface="+mn-ea"/>
              </a:rPr>
              <a:t>较少用</a:t>
            </a:r>
            <a:r>
              <a:rPr lang="en-US" altLang="zh-CN" sz="2800" dirty="0">
                <a:latin typeface="+mn-ea"/>
              </a:rPr>
              <a:t>)</a:t>
            </a:r>
            <a:endParaRPr lang="zh-CN" altLang="en-US" sz="2800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2A2777-BF9A-82A7-1702-E129865855DF}"/>
              </a:ext>
            </a:extLst>
          </p:cNvPr>
          <p:cNvSpPr/>
          <p:nvPr/>
        </p:nvSpPr>
        <p:spPr>
          <a:xfrm>
            <a:off x="2503830" y="4242172"/>
            <a:ext cx="3960440" cy="1712223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FIFO</a:t>
            </a:r>
            <a:endParaRPr lang="zh-CN" altLang="en-US" sz="32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6964C51-94D8-1E0F-ED14-92AEA7E5108E}"/>
              </a:ext>
            </a:extLst>
          </p:cNvPr>
          <p:cNvCxnSpPr/>
          <p:nvPr/>
        </p:nvCxnSpPr>
        <p:spPr>
          <a:xfrm>
            <a:off x="1350963" y="4457700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2549562-F424-DD31-BDDC-C480182AFA3D}"/>
              </a:ext>
            </a:extLst>
          </p:cNvPr>
          <p:cNvCxnSpPr/>
          <p:nvPr/>
        </p:nvCxnSpPr>
        <p:spPr>
          <a:xfrm flipH="1">
            <a:off x="6464300" y="4457700"/>
            <a:ext cx="1295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F5AF13-AEDD-1B7B-B6EB-545E2AE34B7F}"/>
              </a:ext>
            </a:extLst>
          </p:cNvPr>
          <p:cNvCxnSpPr/>
          <p:nvPr/>
        </p:nvCxnSpPr>
        <p:spPr>
          <a:xfrm flipH="1">
            <a:off x="6464300" y="4818063"/>
            <a:ext cx="1295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56A6303-3EB9-DFAA-F8AF-BD25C0FF2A62}"/>
              </a:ext>
            </a:extLst>
          </p:cNvPr>
          <p:cNvCxnSpPr/>
          <p:nvPr/>
        </p:nvCxnSpPr>
        <p:spPr>
          <a:xfrm>
            <a:off x="1330325" y="4784725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箭头 6">
            <a:extLst>
              <a:ext uri="{FF2B5EF4-FFF2-40B4-BE49-F238E27FC236}">
                <a16:creationId xmlns:a16="http://schemas.microsoft.com/office/drawing/2014/main" id="{55A56F75-14A0-934A-9437-EA825683D106}"/>
              </a:ext>
            </a:extLst>
          </p:cNvPr>
          <p:cNvSpPr/>
          <p:nvPr/>
        </p:nvSpPr>
        <p:spPr>
          <a:xfrm>
            <a:off x="1350963" y="5178425"/>
            <a:ext cx="1131887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8492D658-5F8C-8201-6F81-F3ADFCCCD6B7}"/>
              </a:ext>
            </a:extLst>
          </p:cNvPr>
          <p:cNvSpPr/>
          <p:nvPr/>
        </p:nvSpPr>
        <p:spPr>
          <a:xfrm>
            <a:off x="6473825" y="5178425"/>
            <a:ext cx="1285875" cy="215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DB32C8D-D4C1-AB1B-B5DF-0FAC04815232}"/>
              </a:ext>
            </a:extLst>
          </p:cNvPr>
          <p:cNvCxnSpPr/>
          <p:nvPr/>
        </p:nvCxnSpPr>
        <p:spPr>
          <a:xfrm flipH="1">
            <a:off x="1330325" y="5754688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58D8F04-7EBA-AC25-5FF3-10AF5321EEE5}"/>
              </a:ext>
            </a:extLst>
          </p:cNvPr>
          <p:cNvCxnSpPr/>
          <p:nvPr/>
        </p:nvCxnSpPr>
        <p:spPr>
          <a:xfrm>
            <a:off x="6473825" y="5754688"/>
            <a:ext cx="128587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4" name="TextBox 16">
            <a:extLst>
              <a:ext uri="{FF2B5EF4-FFF2-40B4-BE49-F238E27FC236}">
                <a16:creationId xmlns:a16="http://schemas.microsoft.com/office/drawing/2014/main" id="{708A69E9-2941-7E77-0A54-93D7F9A4B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4224338"/>
            <a:ext cx="936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WCLK</a:t>
            </a:r>
            <a:endParaRPr lang="zh-CN" altLang="en-US" sz="2000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2785" name="TextBox 20">
            <a:extLst>
              <a:ext uri="{FF2B5EF4-FFF2-40B4-BE49-F238E27FC236}">
                <a16:creationId xmlns:a16="http://schemas.microsoft.com/office/drawing/2014/main" id="{258F6015-C4B2-3467-6DD5-9B84DEF39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4624388"/>
            <a:ext cx="9366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WEN#</a:t>
            </a:r>
            <a:endParaRPr lang="zh-CN" altLang="en-US" sz="2000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2786" name="TextBox 21">
            <a:extLst>
              <a:ext uri="{FF2B5EF4-FFF2-40B4-BE49-F238E27FC236}">
                <a16:creationId xmlns:a16="http://schemas.microsoft.com/office/drawing/2014/main" id="{D1791F84-F598-FB3E-66B3-E30C1250E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5086350"/>
            <a:ext cx="1058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D[n-1:0]</a:t>
            </a:r>
            <a:endParaRPr lang="zh-CN" altLang="en-US" sz="2000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2787" name="TextBox 22">
            <a:extLst>
              <a:ext uri="{FF2B5EF4-FFF2-40B4-BE49-F238E27FC236}">
                <a16:creationId xmlns:a16="http://schemas.microsoft.com/office/drawing/2014/main" id="{F075856F-4B53-AF75-16AF-49B567883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5554663"/>
            <a:ext cx="935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FF#</a:t>
            </a:r>
            <a:endParaRPr lang="zh-CN" altLang="en-US" sz="2000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2788" name="TextBox 23">
            <a:extLst>
              <a:ext uri="{FF2B5EF4-FFF2-40B4-BE49-F238E27FC236}">
                <a16:creationId xmlns:a16="http://schemas.microsoft.com/office/drawing/2014/main" id="{7E21B556-7082-2AE2-2D08-BE4B53866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63" y="4221163"/>
            <a:ext cx="936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RCLK</a:t>
            </a:r>
            <a:endParaRPr lang="zh-CN" altLang="en-US" sz="2000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2789" name="TextBox 24">
            <a:extLst>
              <a:ext uri="{FF2B5EF4-FFF2-40B4-BE49-F238E27FC236}">
                <a16:creationId xmlns:a16="http://schemas.microsoft.com/office/drawing/2014/main" id="{B2608CB7-736A-5656-C50D-2FA6A5E99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63" y="4618038"/>
            <a:ext cx="936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REN#</a:t>
            </a:r>
            <a:endParaRPr lang="zh-CN" altLang="en-US" sz="2000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2790" name="TextBox 25">
            <a:extLst>
              <a:ext uri="{FF2B5EF4-FFF2-40B4-BE49-F238E27FC236}">
                <a16:creationId xmlns:a16="http://schemas.microsoft.com/office/drawing/2014/main" id="{24C60ADD-F4C3-4B48-B5D6-05CF0C563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63" y="5086350"/>
            <a:ext cx="106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Q[n-1:0]</a:t>
            </a:r>
            <a:endParaRPr lang="zh-CN" altLang="en-US" sz="2000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2791" name="TextBox 26">
            <a:extLst>
              <a:ext uri="{FF2B5EF4-FFF2-40B4-BE49-F238E27FC236}">
                <a16:creationId xmlns:a16="http://schemas.microsoft.com/office/drawing/2014/main" id="{A6F889C0-0E6E-02D3-65C0-A9BD7D9D0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63" y="5554663"/>
            <a:ext cx="106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EF#</a:t>
            </a:r>
            <a:endParaRPr lang="zh-CN" altLang="en-US" sz="2000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130142-D57A-CF8C-E42D-E0B057BB61E4}"/>
              </a:ext>
            </a:extLst>
          </p:cNvPr>
          <p:cNvSpPr txBox="1"/>
          <p:nvPr/>
        </p:nvSpPr>
        <p:spPr>
          <a:xfrm>
            <a:off x="3419475" y="6005513"/>
            <a:ext cx="252095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FIFO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基本模型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>
            <a:extLst>
              <a:ext uri="{FF2B5EF4-FFF2-40B4-BE49-F238E27FC236}">
                <a16:creationId xmlns:a16="http://schemas.microsoft.com/office/drawing/2014/main" id="{FF66CDD5-F5E2-08AB-8D66-F78CEBA4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75AD79-CCD0-455B-AB7D-90EF1BEFCD37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F8AFA81-21BE-CCDA-3E17-865D92FF2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ea"/>
                <a:ea typeface="+mn-ea"/>
              </a:rPr>
              <a:t>10.5 </a:t>
            </a:r>
            <a:r>
              <a:rPr lang="zh-CN" altLang="en-US" sz="3600" dirty="0">
                <a:latin typeface="+mn-ea"/>
                <a:ea typeface="+mn-ea"/>
              </a:rPr>
              <a:t>数据存储器</a:t>
            </a:r>
            <a:r>
              <a:rPr lang="en-US" altLang="zh-CN" sz="3600" dirty="0"/>
              <a:t>— </a:t>
            </a:r>
            <a:r>
              <a:rPr lang="en-US" altLang="zh-CN" sz="3600" dirty="0">
                <a:latin typeface="+mn-ea"/>
                <a:ea typeface="+mn-ea"/>
              </a:rPr>
              <a:t>FIFO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69397DC-9F76-560D-8670-363C3EA10A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两种模式</a:t>
            </a: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zh-CN" altLang="en-US" sz="2800" dirty="0">
                <a:latin typeface="+mn-ea"/>
              </a:rPr>
              <a:t>   </a:t>
            </a:r>
            <a:r>
              <a:rPr lang="zh-CN" altLang="en-US" sz="2400" dirty="0">
                <a:latin typeface="+mn-ea"/>
              </a:rPr>
              <a:t>标准模式  </a:t>
            </a:r>
            <a:r>
              <a:rPr lang="en-US" altLang="zh-CN" sz="2400" dirty="0">
                <a:latin typeface="+mn-ea"/>
              </a:rPr>
              <a:t>standard mode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FWFT(</a:t>
            </a:r>
            <a:r>
              <a:rPr lang="en-US" altLang="zh-CN" sz="2400" u="sng" dirty="0">
                <a:solidFill>
                  <a:srgbClr val="FF0000"/>
                </a:solidFill>
                <a:latin typeface="+mn-ea"/>
              </a:rPr>
              <a:t>F</a:t>
            </a:r>
            <a:r>
              <a:rPr lang="en-US" altLang="zh-CN" sz="2400" dirty="0">
                <a:latin typeface="+mn-ea"/>
              </a:rPr>
              <a:t>irst </a:t>
            </a:r>
            <a:r>
              <a:rPr lang="en-US" altLang="zh-CN" sz="2400" u="sng" dirty="0">
                <a:solidFill>
                  <a:srgbClr val="FF0000"/>
                </a:solidFill>
                <a:latin typeface="+mn-ea"/>
              </a:rPr>
              <a:t>W</a:t>
            </a:r>
            <a:r>
              <a:rPr lang="en-US" altLang="zh-CN" sz="2400" dirty="0">
                <a:latin typeface="+mn-ea"/>
              </a:rPr>
              <a:t>ord </a:t>
            </a:r>
            <a:r>
              <a:rPr lang="en-US" altLang="zh-CN" sz="2400" u="sng" dirty="0">
                <a:solidFill>
                  <a:srgbClr val="FF0000"/>
                </a:solidFill>
                <a:latin typeface="+mn-ea"/>
              </a:rPr>
              <a:t>F</a:t>
            </a:r>
            <a:r>
              <a:rPr lang="en-US" altLang="zh-CN" sz="2400" dirty="0">
                <a:latin typeface="+mn-ea"/>
              </a:rPr>
              <a:t>irst </a:t>
            </a:r>
            <a:r>
              <a:rPr lang="en-US" altLang="zh-CN" sz="2400" u="sng" dirty="0">
                <a:solidFill>
                  <a:srgbClr val="FF0000"/>
                </a:solidFill>
                <a:latin typeface="+mn-ea"/>
              </a:rPr>
              <a:t>T</a:t>
            </a:r>
            <a:r>
              <a:rPr lang="en-US" altLang="zh-CN" sz="2400" dirty="0">
                <a:latin typeface="+mn-ea"/>
              </a:rPr>
              <a:t>hrough) </a:t>
            </a:r>
            <a:r>
              <a:rPr lang="zh-CN" altLang="en-US" sz="2400" dirty="0">
                <a:latin typeface="+mn-ea"/>
              </a:rPr>
              <a:t>模式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写入操作没有差异，读出操作差异：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标准模式在读使能有效的下一周期数据有效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    FWFT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模式在读使能有效的当前周期数据有效</a:t>
            </a:r>
            <a:endParaRPr lang="en-US" altLang="zh-CN" sz="2800" dirty="0">
              <a:solidFill>
                <a:srgbClr val="0070C0"/>
              </a:solidFill>
              <a:latin typeface="+mn-ea"/>
            </a:endParaRPr>
          </a:p>
          <a:p>
            <a:pPr eaLnBrk="1" hangingPunct="1"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同步操作 </a:t>
            </a:r>
            <a:r>
              <a:rPr lang="en-US" altLang="zh-CN" sz="2800" dirty="0" err="1">
                <a:solidFill>
                  <a:srgbClr val="FF0000"/>
                </a:solidFill>
                <a:latin typeface="+mn-ea"/>
              </a:rPr>
              <a:t>vs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异步操作</a:t>
            </a: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400" dirty="0">
                <a:latin typeface="+mn-ea"/>
              </a:rPr>
              <a:t>读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写两端使用同源时钟</a:t>
            </a:r>
            <a:r>
              <a:rPr lang="en-US" altLang="zh-CN" sz="2400" dirty="0">
                <a:latin typeface="+mn-ea"/>
              </a:rPr>
              <a:t>—</a:t>
            </a:r>
            <a:r>
              <a:rPr lang="zh-CN" altLang="en-US" sz="2400" dirty="0">
                <a:latin typeface="+mn-ea"/>
              </a:rPr>
              <a:t>同步操作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400" dirty="0">
                <a:latin typeface="+mn-ea"/>
              </a:rPr>
              <a:t>读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写两端使用不同源时钟</a:t>
            </a:r>
            <a:r>
              <a:rPr lang="en-US" altLang="zh-CN" sz="2400" dirty="0">
                <a:latin typeface="+mn-ea"/>
              </a:rPr>
              <a:t>—</a:t>
            </a:r>
            <a:r>
              <a:rPr lang="zh-CN" altLang="en-US" sz="2400" dirty="0">
                <a:latin typeface="+mn-ea"/>
              </a:rPr>
              <a:t>异步操作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>
            <a:extLst>
              <a:ext uri="{FF2B5EF4-FFF2-40B4-BE49-F238E27FC236}">
                <a16:creationId xmlns:a16="http://schemas.microsoft.com/office/drawing/2014/main" id="{644F7BA8-9EAD-7C4F-BA99-46254882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B96121-636C-48FD-9957-81A9D57270B6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9C0CD077-80E4-5620-E379-6E06B9AAE0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ea"/>
                <a:ea typeface="+mn-ea"/>
              </a:rPr>
              <a:t>10.5 FIFO</a:t>
            </a:r>
            <a:r>
              <a:rPr lang="zh-CN" altLang="en-US" sz="3600" dirty="0">
                <a:latin typeface="+mn-ea"/>
                <a:ea typeface="+mn-ea"/>
              </a:rPr>
              <a:t>的使用场合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5B9281BB-FC7D-FF09-E3B0-8B18D2549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16129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latin typeface="+mn-ea"/>
              </a:rPr>
              <a:t>速度匹配、数据互连</a:t>
            </a:r>
          </a:p>
          <a:p>
            <a:pPr marL="457200" lvl="1" indent="0">
              <a:buFont typeface="Wingdings 2" panose="05020102010507070707" pitchFamily="18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解决两个设备数据互联问题</a:t>
            </a:r>
          </a:p>
          <a:p>
            <a:pPr marL="457200" lvl="1" indent="0">
              <a:buFont typeface="Wingdings 2" panose="05020102010507070707" pitchFamily="18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解决两个设备速度差异，保持同步</a:t>
            </a:r>
            <a:r>
              <a:rPr lang="zh-CN" altLang="en-US" dirty="0">
                <a:latin typeface="+mn-ea"/>
              </a:rPr>
              <a:t>   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endParaRPr lang="zh-CN" altLang="en-US" sz="2800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9F9DB9-657F-461A-E9AD-A2D488E474AD}"/>
              </a:ext>
            </a:extLst>
          </p:cNvPr>
          <p:cNvSpPr/>
          <p:nvPr/>
        </p:nvSpPr>
        <p:spPr>
          <a:xfrm>
            <a:off x="1835696" y="3212976"/>
            <a:ext cx="1188132" cy="10801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ADC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745202-A7FF-C085-966F-94A6698C310D}"/>
              </a:ext>
            </a:extLst>
          </p:cNvPr>
          <p:cNvSpPr/>
          <p:nvPr/>
        </p:nvSpPr>
        <p:spPr>
          <a:xfrm>
            <a:off x="3563888" y="3356992"/>
            <a:ext cx="1224136" cy="792088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FIFO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737E97-D371-C6CA-05B0-AA33B42B5584}"/>
              </a:ext>
            </a:extLst>
          </p:cNvPr>
          <p:cNvSpPr/>
          <p:nvPr/>
        </p:nvSpPr>
        <p:spPr>
          <a:xfrm>
            <a:off x="5292080" y="3068960"/>
            <a:ext cx="1584176" cy="1368152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DSP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0FE7FB69-1217-A8E9-DBCE-2C0AD2708C8C}"/>
              </a:ext>
            </a:extLst>
          </p:cNvPr>
          <p:cNvSpPr/>
          <p:nvPr/>
        </p:nvSpPr>
        <p:spPr>
          <a:xfrm>
            <a:off x="3024188" y="3644900"/>
            <a:ext cx="539750" cy="252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1CB0163E-1E6E-4C0F-2582-9CB9449740D7}"/>
              </a:ext>
            </a:extLst>
          </p:cNvPr>
          <p:cNvSpPr/>
          <p:nvPr/>
        </p:nvSpPr>
        <p:spPr>
          <a:xfrm>
            <a:off x="4787900" y="3644900"/>
            <a:ext cx="504825" cy="252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33FA12-FA23-CFC7-F4B0-6903B500F08A}"/>
              </a:ext>
            </a:extLst>
          </p:cNvPr>
          <p:cNvSpPr/>
          <p:nvPr/>
        </p:nvSpPr>
        <p:spPr>
          <a:xfrm>
            <a:off x="1835696" y="5013176"/>
            <a:ext cx="1188132" cy="10801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时钟域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BCA668-9A33-7B1E-77A5-6F0A34B45498}"/>
              </a:ext>
            </a:extLst>
          </p:cNvPr>
          <p:cNvSpPr/>
          <p:nvPr/>
        </p:nvSpPr>
        <p:spPr>
          <a:xfrm>
            <a:off x="3563888" y="5157192"/>
            <a:ext cx="1224136" cy="792088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FIFO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697EB0-290C-0850-D81A-7872BEA65241}"/>
              </a:ext>
            </a:extLst>
          </p:cNvPr>
          <p:cNvSpPr/>
          <p:nvPr/>
        </p:nvSpPr>
        <p:spPr>
          <a:xfrm>
            <a:off x="5292080" y="5013176"/>
            <a:ext cx="1247959" cy="10801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时钟域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2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8728D675-FA5C-BF46-C54F-5FA09D56DE9D}"/>
              </a:ext>
            </a:extLst>
          </p:cNvPr>
          <p:cNvSpPr/>
          <p:nvPr/>
        </p:nvSpPr>
        <p:spPr>
          <a:xfrm>
            <a:off x="3024188" y="5445125"/>
            <a:ext cx="539750" cy="252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247BFA4D-F82B-EB4B-7BBF-D0E82B973623}"/>
              </a:ext>
            </a:extLst>
          </p:cNvPr>
          <p:cNvSpPr/>
          <p:nvPr/>
        </p:nvSpPr>
        <p:spPr>
          <a:xfrm>
            <a:off x="4787900" y="5445125"/>
            <a:ext cx="504825" cy="252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>
            <a:extLst>
              <a:ext uri="{FF2B5EF4-FFF2-40B4-BE49-F238E27FC236}">
                <a16:creationId xmlns:a16="http://schemas.microsoft.com/office/drawing/2014/main" id="{76A4B240-AC48-612F-7125-2FF1A259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404111-FA0D-49E8-A066-1CA288F7E564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D7C78E58-FC35-4B54-9D17-D5D07799F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ea"/>
                <a:ea typeface="+mn-ea"/>
              </a:rPr>
              <a:t>10.5 FIFO</a:t>
            </a:r>
            <a:r>
              <a:rPr lang="zh-CN" altLang="en-US" sz="3600" dirty="0">
                <a:latin typeface="+mn-ea"/>
                <a:ea typeface="+mn-ea"/>
              </a:rPr>
              <a:t>的使用场合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978825EE-2354-D5F9-80E3-3CAECB4711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679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>
                <a:latin typeface="+mn-ea"/>
              </a:rPr>
              <a:t>FPGA</a:t>
            </a:r>
            <a:r>
              <a:rPr lang="zh-CN" altLang="en-US" sz="2800" dirty="0">
                <a:latin typeface="+mn-ea"/>
              </a:rPr>
              <a:t>内部实现使用</a:t>
            </a:r>
            <a:r>
              <a:rPr lang="en-US" altLang="zh-CN" sz="2800" dirty="0">
                <a:latin typeface="+mn-ea"/>
              </a:rPr>
              <a:t>FIFO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FPGA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厂家都提供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FIFO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IP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核，用户调用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 FPGA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图像处理频繁使用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FIFO</a:t>
            </a:r>
          </a:p>
          <a:p>
            <a:pPr eaLnBrk="1" hangingPunct="1">
              <a:defRPr/>
            </a:pPr>
            <a:endParaRPr lang="en-US" altLang="zh-CN" sz="2800" dirty="0">
              <a:latin typeface="+mn-ea"/>
            </a:endParaRPr>
          </a:p>
          <a:p>
            <a:pPr eaLnBrk="1" hangingPunct="1">
              <a:defRPr/>
            </a:pPr>
            <a:r>
              <a:rPr lang="en-US" altLang="zh-CN" sz="2800" dirty="0">
                <a:latin typeface="+mn-ea"/>
              </a:rPr>
              <a:t>FIFO</a:t>
            </a:r>
            <a:r>
              <a:rPr lang="zh-CN" altLang="en-US" sz="2800" dirty="0">
                <a:latin typeface="+mn-ea"/>
              </a:rPr>
              <a:t>使用的要点</a:t>
            </a:r>
            <a:r>
              <a:rPr lang="en-US" altLang="zh-CN" sz="2800" dirty="0">
                <a:latin typeface="+mn-ea"/>
              </a:rPr>
              <a:t>—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判断空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满标志，避免异常</a:t>
            </a: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FIFO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满异常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—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已满，仍然写入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 FIFO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空异常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—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已空，仍然读出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 FIFO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异常后只能通过复位恢复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  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5">
            <a:extLst>
              <a:ext uri="{FF2B5EF4-FFF2-40B4-BE49-F238E27FC236}">
                <a16:creationId xmlns:a16="http://schemas.microsoft.com/office/drawing/2014/main" id="{65687E18-9588-9232-A944-FF05126E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C0EA09-427D-4D17-8CE7-6201CC457A73}" type="slidenum">
              <a:rPr lang="en-US" altLang="zh-CN" sz="1100">
                <a:latin typeface="华文中宋" panose="020106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CN" sz="1100">
              <a:latin typeface="华文中宋" panose="02010600040101010101" pitchFamily="2" charset="-122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1F8F7715-A066-B881-3B9E-5982F4BA44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ea"/>
                <a:ea typeface="+mn-ea"/>
              </a:rPr>
              <a:t>10.5 FIFO</a:t>
            </a:r>
            <a:r>
              <a:rPr lang="zh-CN" altLang="en-US" sz="3600" dirty="0">
                <a:latin typeface="+mn-ea"/>
                <a:ea typeface="+mn-ea"/>
              </a:rPr>
              <a:t>器件</a:t>
            </a:r>
            <a:r>
              <a:rPr lang="en-US" altLang="zh-CN" sz="3600" dirty="0">
                <a:latin typeface="+mn-ea"/>
                <a:ea typeface="+mn-ea"/>
              </a:rPr>
              <a:t> </a:t>
            </a:r>
            <a:r>
              <a:rPr lang="en-US" altLang="zh-CN" sz="3600" dirty="0">
                <a:latin typeface="+mn-ea"/>
              </a:rPr>
              <a:t>IDT</a:t>
            </a:r>
            <a:r>
              <a:rPr lang="en-US" altLang="zh-CN" sz="3600" dirty="0">
                <a:latin typeface="+mn-ea"/>
                <a:ea typeface="+mn-ea"/>
              </a:rPr>
              <a:t>72V36110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D9AC054F-8657-57BC-C092-722D5CAD63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06525"/>
            <a:ext cx="8229600" cy="46863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400" dirty="0">
                <a:latin typeface="+mn-ea"/>
              </a:rPr>
              <a:t>128K×36bit</a:t>
            </a:r>
          </a:p>
          <a:p>
            <a:pPr eaLnBrk="1" hangingPunct="1">
              <a:defRPr/>
            </a:pPr>
            <a:r>
              <a:rPr lang="zh-CN" altLang="en-US" sz="2400" dirty="0">
                <a:latin typeface="+mn-ea"/>
              </a:rPr>
              <a:t>最快达</a:t>
            </a:r>
            <a:r>
              <a:rPr lang="en-US" altLang="zh-CN" sz="2400" dirty="0">
                <a:latin typeface="+mn-ea"/>
              </a:rPr>
              <a:t>166MHz</a:t>
            </a:r>
            <a:r>
              <a:rPr lang="zh-CN" altLang="en-US" sz="2400" dirty="0">
                <a:latin typeface="+mn-ea"/>
              </a:rPr>
              <a:t>操作时钟</a:t>
            </a:r>
          </a:p>
          <a:p>
            <a:pPr eaLnBrk="1" hangingPunct="1">
              <a:defRPr/>
            </a:pPr>
            <a:r>
              <a:rPr lang="zh-CN" altLang="en-US" sz="2400" dirty="0">
                <a:latin typeface="+mn-ea"/>
              </a:rPr>
              <a:t>可编程的</a:t>
            </a:r>
            <a:r>
              <a:rPr lang="en-US" altLang="zh-CN" sz="2400" dirty="0">
                <a:latin typeface="+mn-ea"/>
              </a:rPr>
              <a:t>Almost Full/Almost Empty</a:t>
            </a:r>
            <a:r>
              <a:rPr lang="zh-CN" altLang="en-US" sz="2400" dirty="0">
                <a:latin typeface="+mn-ea"/>
              </a:rPr>
              <a:t>信号</a:t>
            </a:r>
          </a:p>
          <a:p>
            <a:pPr eaLnBrk="1" hangingPunct="1">
              <a:defRPr/>
            </a:pPr>
            <a:r>
              <a:rPr lang="zh-CN" altLang="en-US" sz="2400" dirty="0">
                <a:latin typeface="+mn-ea"/>
              </a:rPr>
              <a:t>独立读写时钟</a:t>
            </a:r>
          </a:p>
          <a:p>
            <a:pPr eaLnBrk="1" hangingPunct="1">
              <a:defRPr/>
            </a:pPr>
            <a:r>
              <a:rPr lang="zh-CN" altLang="en-US" sz="2400" dirty="0">
                <a:latin typeface="+mn-ea"/>
              </a:rPr>
              <a:t>输入</a:t>
            </a:r>
            <a:r>
              <a:rPr lang="en-US" altLang="zh-CN" sz="2400" dirty="0">
                <a:latin typeface="+mn-ea"/>
              </a:rPr>
              <a:t>D/</a:t>
            </a:r>
            <a:r>
              <a:rPr lang="zh-CN" altLang="en-US" sz="2400" dirty="0">
                <a:latin typeface="+mn-ea"/>
              </a:rPr>
              <a:t>输出</a:t>
            </a:r>
            <a:r>
              <a:rPr lang="en-US" altLang="zh-CN" sz="2400" dirty="0">
                <a:latin typeface="+mn-ea"/>
              </a:rPr>
              <a:t>Q</a:t>
            </a:r>
            <a:r>
              <a:rPr lang="zh-CN" altLang="en-US" sz="2400" dirty="0">
                <a:latin typeface="+mn-ea"/>
              </a:rPr>
              <a:t>位宽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   </a:t>
            </a:r>
          </a:p>
        </p:txBody>
      </p:sp>
      <p:pic>
        <p:nvPicPr>
          <p:cNvPr id="36869" name="Picture 6">
            <a:extLst>
              <a:ext uri="{FF2B5EF4-FFF2-40B4-BE49-F238E27FC236}">
                <a16:creationId xmlns:a16="http://schemas.microsoft.com/office/drawing/2014/main" id="{D26D2516-E7F4-7DF0-01C3-0B685F8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02050"/>
            <a:ext cx="8847137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>
            <a:extLst>
              <a:ext uri="{FF2B5EF4-FFF2-40B4-BE49-F238E27FC236}">
                <a16:creationId xmlns:a16="http://schemas.microsoft.com/office/drawing/2014/main" id="{812DA26A-42AD-C58F-7A5F-3F515E2E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B62A17-7A7E-4A7D-9A9B-0CD407F437D2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BD520C67-F87F-ADC5-4062-713EC55E2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ea"/>
              </a:rPr>
              <a:t>10.5 FIFO-IDT72V36110</a:t>
            </a:r>
            <a:r>
              <a:rPr lang="zh-CN" altLang="en-US" sz="3600" dirty="0"/>
              <a:t>功能框图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9377C4DF-7ADA-8268-E2FE-9EB6364D468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042988" y="1341438"/>
          <a:ext cx="6913562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253968" imgH="8736508" progId="Photoshop.Image.6">
                  <p:embed/>
                </p:oleObj>
              </mc:Choice>
              <mc:Fallback>
                <p:oleObj name="Image" r:id="rId2" imgW="12253968" imgH="8736508" progId="Photoshop.Image.6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9377C4DF-7ADA-8268-E2FE-9EB6364D46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6913562" cy="492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>
            <a:extLst>
              <a:ext uri="{FF2B5EF4-FFF2-40B4-BE49-F238E27FC236}">
                <a16:creationId xmlns:a16="http://schemas.microsoft.com/office/drawing/2014/main" id="{A9AAFE55-8710-ADFF-6A89-C0B37C4F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3A691A-A419-4025-9F7C-2BFFBC7B3593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E4BB5D7E-E61E-0D76-063D-C66AAAA03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ea"/>
                <a:ea typeface="+mn-ea"/>
              </a:rPr>
              <a:t>10.5 </a:t>
            </a:r>
            <a:r>
              <a:rPr lang="en-US" altLang="zh-CN" sz="3600" dirty="0">
                <a:latin typeface="+mn-ea"/>
              </a:rPr>
              <a:t>FIFO-IDT72V36110</a:t>
            </a:r>
            <a:r>
              <a:rPr lang="zh-CN" altLang="en-US" sz="3600" dirty="0">
                <a:latin typeface="+mn-ea"/>
                <a:ea typeface="+mn-ea"/>
              </a:rPr>
              <a:t>模式设置</a:t>
            </a:r>
          </a:p>
        </p:txBody>
      </p:sp>
      <p:graphicFrame>
        <p:nvGraphicFramePr>
          <p:cNvPr id="39940" name="Object 5">
            <a:extLst>
              <a:ext uri="{FF2B5EF4-FFF2-40B4-BE49-F238E27FC236}">
                <a16:creationId xmlns:a16="http://schemas.microsoft.com/office/drawing/2014/main" id="{92453C44-F586-D3E3-02D8-0269B4CADDC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979613" y="1628775"/>
          <a:ext cx="4672012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806349" imgH="6438095" progId="Photoshop.Image.6">
                  <p:embed/>
                </p:oleObj>
              </mc:Choice>
              <mc:Fallback>
                <p:oleObj name="Image" r:id="rId2" imgW="6806349" imgH="6438095" progId="Photoshop.Image.6">
                  <p:embed/>
                  <p:pic>
                    <p:nvPicPr>
                      <p:cNvPr id="39940" name="Object 5">
                        <a:extLst>
                          <a:ext uri="{FF2B5EF4-FFF2-40B4-BE49-F238E27FC236}">
                            <a16:creationId xmlns:a16="http://schemas.microsoft.com/office/drawing/2014/main" id="{92453C44-F586-D3E3-02D8-0269B4CADD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628775"/>
                        <a:ext cx="4672012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>
            <a:extLst>
              <a:ext uri="{FF2B5EF4-FFF2-40B4-BE49-F238E27FC236}">
                <a16:creationId xmlns:a16="http://schemas.microsoft.com/office/drawing/2014/main" id="{52C4B32F-FBF2-2513-C17C-55AE5E0C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C93A2A-8CE0-4926-99FC-3E10A628E659}" type="slidenum">
              <a:rPr lang="en-US" altLang="zh-CN" sz="1100">
                <a:latin typeface="华文中宋" panose="020106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zh-CN" sz="1100">
              <a:latin typeface="华文中宋" panose="02010600040101010101" pitchFamily="2" charset="-122"/>
            </a:endParaRPr>
          </a:p>
        </p:txBody>
      </p:sp>
      <p:sp>
        <p:nvSpPr>
          <p:cNvPr id="41987" name="Rectangle 6">
            <a:extLst>
              <a:ext uri="{FF2B5EF4-FFF2-40B4-BE49-F238E27FC236}">
                <a16:creationId xmlns:a16="http://schemas.microsoft.com/office/drawing/2014/main" id="{BB859F68-C286-B8CC-FB64-F63142CE5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j-ea"/>
              </a:rPr>
              <a:t>10.5 </a:t>
            </a:r>
            <a:r>
              <a:rPr lang="zh-CN" altLang="en-US" sz="3600" dirty="0">
                <a:latin typeface="+mj-ea"/>
              </a:rPr>
              <a:t>标准模式读时序</a:t>
            </a:r>
          </a:p>
        </p:txBody>
      </p:sp>
      <p:pic>
        <p:nvPicPr>
          <p:cNvPr id="40964" name="Picture 9">
            <a:extLst>
              <a:ext uri="{FF2B5EF4-FFF2-40B4-BE49-F238E27FC236}">
                <a16:creationId xmlns:a16="http://schemas.microsoft.com/office/drawing/2014/main" id="{D1FB4410-1500-8368-77A5-7CD72456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52513"/>
            <a:ext cx="7415212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4">
            <a:extLst>
              <a:ext uri="{FF2B5EF4-FFF2-40B4-BE49-F238E27FC236}">
                <a16:creationId xmlns:a16="http://schemas.microsoft.com/office/drawing/2014/main" id="{135AA663-FD2E-9CFE-1C88-6F0BDF208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157788"/>
            <a:ext cx="8064500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200000"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在当前时钟上升沿采样到读有效（低电平）、下一个时钟上升沿才读取到有效数据</a:t>
            </a:r>
            <a:endParaRPr lang="en-US" altLang="zh-CN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Pct val="200000"/>
              <a:buFontTx/>
              <a:buNone/>
            </a:pPr>
            <a:endParaRPr lang="en-US" altLang="zh-CN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读有效时刻延时一个时钟周期读到有效数据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>
            <a:extLst>
              <a:ext uri="{FF2B5EF4-FFF2-40B4-BE49-F238E27FC236}">
                <a16:creationId xmlns:a16="http://schemas.microsoft.com/office/drawing/2014/main" id="{FA632812-F048-E71A-E850-1E4C57B8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2F25FB-4766-4FEC-A5A7-DBFD5FB69801}" type="slidenum">
              <a:rPr lang="en-US" altLang="zh-CN" sz="1100">
                <a:latin typeface="华文中宋" panose="020106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zh-CN" sz="1100">
              <a:latin typeface="华文中宋" panose="02010600040101010101" pitchFamily="2" charset="-122"/>
            </a:endParaRPr>
          </a:p>
        </p:txBody>
      </p:sp>
      <p:sp>
        <p:nvSpPr>
          <p:cNvPr id="41987" name="Rectangle 6">
            <a:extLst>
              <a:ext uri="{FF2B5EF4-FFF2-40B4-BE49-F238E27FC236}">
                <a16:creationId xmlns:a16="http://schemas.microsoft.com/office/drawing/2014/main" id="{BAC46FCB-2DDB-9E09-8833-F8855423ED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j-ea"/>
              </a:rPr>
              <a:t>10.5 FWFT</a:t>
            </a:r>
            <a:r>
              <a:rPr lang="zh-CN" altLang="en-US" sz="3600" dirty="0">
                <a:latin typeface="+mj-ea"/>
              </a:rPr>
              <a:t>模式读时序</a:t>
            </a:r>
          </a:p>
        </p:txBody>
      </p:sp>
      <p:pic>
        <p:nvPicPr>
          <p:cNvPr id="41988" name="Picture 10">
            <a:extLst>
              <a:ext uri="{FF2B5EF4-FFF2-40B4-BE49-F238E27FC236}">
                <a16:creationId xmlns:a16="http://schemas.microsoft.com/office/drawing/2014/main" id="{D8610CD3-A057-7737-59A7-393F7E0F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8"/>
          <a:stretch>
            <a:fillRect/>
          </a:stretch>
        </p:blipFill>
        <p:spPr bwMode="auto">
          <a:xfrm>
            <a:off x="395288" y="1628775"/>
            <a:ext cx="848995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4">
            <a:extLst>
              <a:ext uri="{FF2B5EF4-FFF2-40B4-BE49-F238E27FC236}">
                <a16:creationId xmlns:a16="http://schemas.microsoft.com/office/drawing/2014/main" id="{77A273E0-63AC-F3E8-8344-189430C68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868863"/>
            <a:ext cx="80645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200000"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在时钟上升沿采样到读有效（低电平）时刻，即读取到数据</a:t>
            </a:r>
            <a:endParaRPr lang="en-US" altLang="zh-CN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读有效时刻读到数据，无时钟周期延时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EADC50B-E6AE-9EEC-8331-3A823EB68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476250"/>
            <a:ext cx="7624763" cy="8159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3600" b="1" dirty="0">
                <a:latin typeface="+mj-ea"/>
              </a:rPr>
              <a:t>10.1 </a:t>
            </a:r>
            <a:r>
              <a:rPr lang="zh-CN" altLang="en-US" sz="3600" b="1" dirty="0">
                <a:latin typeface="+mj-ea"/>
              </a:rPr>
              <a:t>主要</a:t>
            </a:r>
            <a:r>
              <a:rPr lang="en-US" altLang="zh-CN" sz="3600" b="1" dirty="0">
                <a:latin typeface="+mj-ea"/>
              </a:rPr>
              <a:t>DSP</a:t>
            </a:r>
            <a:r>
              <a:rPr lang="zh-CN" altLang="en-US" sz="3600" b="1" dirty="0">
                <a:latin typeface="+mj-ea"/>
              </a:rPr>
              <a:t>厂商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8040C95-72C8-D2E8-6148-54C69FC25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2275" y="1371600"/>
            <a:ext cx="8416925" cy="47244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TI</a:t>
            </a:r>
            <a:r>
              <a:rPr lang="zh-CN" altLang="en-US" sz="2800" dirty="0">
                <a:latin typeface="+mn-ea"/>
              </a:rPr>
              <a:t>公司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Motorola</a:t>
            </a:r>
            <a:r>
              <a:rPr lang="zh-CN" altLang="en-US" sz="2800" dirty="0">
                <a:latin typeface="+mn-ea"/>
              </a:rPr>
              <a:t>公司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ADI</a:t>
            </a:r>
            <a:r>
              <a:rPr lang="zh-CN" altLang="en-US" sz="2800" dirty="0">
                <a:latin typeface="+mn-ea"/>
              </a:rPr>
              <a:t>公司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Hitachi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>
                <a:latin typeface="+mn-ea"/>
              </a:rPr>
              <a:t>NEC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 err="1">
                <a:latin typeface="+mn-ea"/>
              </a:rPr>
              <a:t>Zilog</a:t>
            </a:r>
            <a:r>
              <a:rPr lang="zh-CN" altLang="en-US" sz="2800" dirty="0">
                <a:latin typeface="+mn-ea"/>
              </a:rPr>
              <a:t>和 </a:t>
            </a:r>
            <a:r>
              <a:rPr lang="en-US" altLang="zh-CN" sz="2800" dirty="0" err="1">
                <a:latin typeface="+mn-ea"/>
              </a:rPr>
              <a:t>STMicroelectoncs</a:t>
            </a:r>
            <a:r>
              <a:rPr lang="zh-CN" altLang="en-US" sz="2800" dirty="0">
                <a:latin typeface="+mn-ea"/>
              </a:rPr>
              <a:t>等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b="1" dirty="0"/>
              <a:t> </a:t>
            </a:r>
          </a:p>
        </p:txBody>
      </p:sp>
      <p:sp>
        <p:nvSpPr>
          <p:cNvPr id="39940" name="灯片编号占位符 2">
            <a:extLst>
              <a:ext uri="{FF2B5EF4-FFF2-40B4-BE49-F238E27FC236}">
                <a16:creationId xmlns:a16="http://schemas.microsoft.com/office/drawing/2014/main" id="{B4E5EB97-79F5-7E34-0350-DFC5C3CE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8516BF-D70F-4C07-BD02-79E9FE882A88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>
            <a:extLst>
              <a:ext uri="{FF2B5EF4-FFF2-40B4-BE49-F238E27FC236}">
                <a16:creationId xmlns:a16="http://schemas.microsoft.com/office/drawing/2014/main" id="{1DCBE4D3-EE9B-7546-321B-40120A33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A63728-6DE9-4408-933C-8DAB4B00450F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D3608FFE-7E00-4E50-6C78-0D70F90DB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10.5</a:t>
            </a:r>
            <a:r>
              <a:rPr lang="en-US" altLang="zh-CN" sz="3600" b="1" dirty="0"/>
              <a:t> EMIF</a:t>
            </a:r>
            <a:r>
              <a:rPr lang="zh-CN" altLang="en-US" sz="3600" b="1" dirty="0"/>
              <a:t>可编程同步接口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79952B83-476A-8660-33F5-4339449C09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6863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800" b="1" dirty="0">
                <a:latin typeface="+mn-ea"/>
              </a:rPr>
              <a:t>连接同步存储器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800" b="1" dirty="0">
                <a:latin typeface="+mn-ea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同步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FIFO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ZBTSRAM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SBSRAM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等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800" b="1" dirty="0">
                <a:latin typeface="+mn-ea"/>
              </a:rPr>
              <a:t>接口时序可编程</a:t>
            </a:r>
            <a:endParaRPr lang="en-US" altLang="zh-CN" sz="2800" b="1" dirty="0"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800" b="1" dirty="0">
                <a:latin typeface="+mn-ea"/>
              </a:rPr>
              <a:t>接口控制信号</a:t>
            </a:r>
            <a:endParaRPr lang="en-US" altLang="zh-CN" sz="2800" b="1" dirty="0"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latin typeface="+mn-ea"/>
              </a:rPr>
              <a:t>  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SOE# SOE3# SWE# SADS/SRE#</a:t>
            </a: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    ECLKOUT1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ECLKOUT2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>
            <a:extLst>
              <a:ext uri="{FF2B5EF4-FFF2-40B4-BE49-F238E27FC236}">
                <a16:creationId xmlns:a16="http://schemas.microsoft.com/office/drawing/2014/main" id="{BD6F0EEC-5178-6FA4-D919-699903AD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84E1A6-BF62-409D-97B5-FE40F0D30E99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9192528-2226-D990-BAA5-5467AB22E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10.5</a:t>
            </a:r>
            <a:r>
              <a:rPr lang="en-US" altLang="zh-CN" sz="3600" b="1" dirty="0"/>
              <a:t> </a:t>
            </a:r>
            <a:r>
              <a:rPr lang="zh-CN" altLang="en-US" sz="3600" b="1" dirty="0"/>
              <a:t>同步</a:t>
            </a:r>
            <a:r>
              <a:rPr lang="en-US" altLang="zh-CN" sz="3600" b="1" dirty="0"/>
              <a:t>FIFO</a:t>
            </a:r>
            <a:r>
              <a:rPr lang="zh-CN" altLang="en-US" sz="3600" b="1" dirty="0"/>
              <a:t>接口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4973AFFD-7A04-888F-F213-7AB806D8D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6863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latin typeface="+mn-ea"/>
              </a:rPr>
              <a:t>支持标准模式和</a:t>
            </a:r>
            <a:r>
              <a:rPr lang="en-US" altLang="zh-CN" sz="2800" dirty="0">
                <a:latin typeface="+mn-ea"/>
              </a:rPr>
              <a:t>FWFT</a:t>
            </a:r>
            <a:r>
              <a:rPr lang="zh-CN" altLang="en-US" sz="2800" dirty="0">
                <a:latin typeface="+mn-ea"/>
              </a:rPr>
              <a:t>模式的</a:t>
            </a:r>
            <a:r>
              <a:rPr lang="en-US" altLang="zh-CN" sz="2800" dirty="0">
                <a:latin typeface="+mn-ea"/>
              </a:rPr>
              <a:t>FIFO</a:t>
            </a:r>
            <a:endParaRPr lang="zh-CN" altLang="en-US" sz="2800" dirty="0">
              <a:latin typeface="+mn-ea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800" dirty="0">
                <a:latin typeface="+mn-ea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读时序差异  写入没有差异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latin typeface="+mn-ea"/>
              </a:rPr>
              <a:t>接口时序可编程</a:t>
            </a:r>
            <a:endParaRPr lang="en-US" altLang="zh-CN" sz="2800" dirty="0"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设置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CExSEC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中字段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RENEN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字段设置为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    </a:t>
            </a: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SYNCRL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读出延迟  最大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个周期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SYNCWL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写入延迟  最大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个周期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CEEXT     CE#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是否提前产生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latin typeface="+mn-ea"/>
              </a:rPr>
              <a:t>接口控制信号</a:t>
            </a:r>
            <a:endParaRPr lang="en-US" altLang="zh-CN" sz="2800" dirty="0">
              <a:latin typeface="+mn-ea"/>
            </a:endParaRP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SOE# SOE3# SWE# SADS/SRE#</a:t>
            </a:r>
          </a:p>
          <a:p>
            <a:pPr marL="0" indent="0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ECLKOUT1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ECLKOUT2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>
            <a:extLst>
              <a:ext uri="{FF2B5EF4-FFF2-40B4-BE49-F238E27FC236}">
                <a16:creationId xmlns:a16="http://schemas.microsoft.com/office/drawing/2014/main" id="{77EFEAA6-0639-D1F7-597C-1F153279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F1AA53-A650-40AE-AE6C-F0B0170B2B0A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E98BC96B-6FA4-A7A3-D9BF-66F22065A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+mj-ea"/>
              </a:rPr>
              <a:t>10.5</a:t>
            </a:r>
            <a:r>
              <a:rPr lang="en-US" altLang="zh-CN" sz="3600" b="1" dirty="0"/>
              <a:t> </a:t>
            </a:r>
            <a:r>
              <a:rPr lang="zh-CN" altLang="en-US" sz="3600" b="1" dirty="0"/>
              <a:t>可编程同步接口</a:t>
            </a:r>
            <a:r>
              <a:rPr lang="en-US" altLang="zh-CN" sz="3600" b="1" dirty="0"/>
              <a:t>–</a:t>
            </a:r>
            <a:r>
              <a:rPr lang="zh-CN" altLang="en-US" sz="3600" b="1" dirty="0"/>
              <a:t>写</a:t>
            </a:r>
            <a:r>
              <a:rPr lang="en-US" altLang="zh-CN" sz="3600" b="1" dirty="0"/>
              <a:t>FIFO</a:t>
            </a:r>
          </a:p>
        </p:txBody>
      </p:sp>
      <p:pic>
        <p:nvPicPr>
          <p:cNvPr id="48132" name="Picture 5">
            <a:extLst>
              <a:ext uri="{FF2B5EF4-FFF2-40B4-BE49-F238E27FC236}">
                <a16:creationId xmlns:a16="http://schemas.microsoft.com/office/drawing/2014/main" id="{83F48CAF-F331-38D8-2CA1-42C5715B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856932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>
            <a:extLst>
              <a:ext uri="{FF2B5EF4-FFF2-40B4-BE49-F238E27FC236}">
                <a16:creationId xmlns:a16="http://schemas.microsoft.com/office/drawing/2014/main" id="{CB013006-BEBA-EFF7-BE60-2D2AA313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FB3731-9B2A-4611-8CD4-42F6213FC547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233D6D0A-EAD0-877C-DDCC-C35104191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173335"/>
            <a:ext cx="8507288" cy="1143000"/>
          </a:xfrm>
        </p:spPr>
        <p:txBody>
          <a:bodyPr/>
          <a:lstStyle/>
          <a:p>
            <a:r>
              <a:rPr lang="en-US" altLang="zh-CN" sz="3200" b="1" dirty="0">
                <a:latin typeface="+mj-ea"/>
              </a:rPr>
              <a:t>10.5 </a:t>
            </a:r>
            <a:r>
              <a:rPr lang="zh-CN" altLang="en-US" sz="3200" b="1" dirty="0"/>
              <a:t>可编程同步接口</a:t>
            </a:r>
            <a:r>
              <a:rPr lang="en-US" altLang="zh-CN" sz="3200" b="1" dirty="0"/>
              <a:t>—</a:t>
            </a:r>
            <a:r>
              <a:rPr lang="zh-CN" altLang="en-US" sz="3200" b="1" dirty="0"/>
              <a:t>读</a:t>
            </a:r>
            <a:r>
              <a:rPr lang="en-US" altLang="zh-CN" sz="3200" b="1" dirty="0"/>
              <a:t>FWFT</a:t>
            </a:r>
            <a:r>
              <a:rPr lang="zh-CN" altLang="en-US" sz="3200" b="1" dirty="0"/>
              <a:t>模式</a:t>
            </a:r>
            <a:r>
              <a:rPr lang="en-US" altLang="zh-CN" sz="3200" b="1" dirty="0"/>
              <a:t>FIFO</a:t>
            </a:r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F986DEC2-1642-391A-943B-6A422AE9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346200"/>
            <a:ext cx="7993063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>
            <a:extLst>
              <a:ext uri="{FF2B5EF4-FFF2-40B4-BE49-F238E27FC236}">
                <a16:creationId xmlns:a16="http://schemas.microsoft.com/office/drawing/2014/main" id="{42E4744E-70EE-1A73-1FE0-42C76EA6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A150D9-0120-4C67-8EE8-FBB41B250666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28963D87-76AC-96BA-EF34-596BC382E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+mj-ea"/>
              </a:rPr>
              <a:t>10.5</a:t>
            </a:r>
            <a:r>
              <a:rPr lang="en-US" altLang="zh-CN" sz="3200" b="1" dirty="0"/>
              <a:t> </a:t>
            </a:r>
            <a:r>
              <a:rPr lang="zh-CN" altLang="en-US" sz="3200" b="1" dirty="0"/>
              <a:t>可编程同步接口</a:t>
            </a:r>
            <a:r>
              <a:rPr lang="en-US" altLang="zh-CN" sz="3200" b="1" dirty="0"/>
              <a:t>—</a:t>
            </a:r>
            <a:r>
              <a:rPr lang="zh-CN" altLang="en-US" sz="3200" b="1" dirty="0"/>
              <a:t>读标准模式</a:t>
            </a:r>
            <a:r>
              <a:rPr lang="en-US" altLang="zh-CN" sz="3200" b="1" dirty="0"/>
              <a:t>FIFO</a:t>
            </a: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93C15BBD-12F0-0F3F-3627-8787D1D18EEE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341438"/>
            <a:ext cx="8064500" cy="4910137"/>
          </a:xfr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4568B83-6541-A0C5-F417-CCABF9E21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065213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  结</a:t>
            </a:r>
          </a:p>
        </p:txBody>
      </p:sp>
      <p:sp>
        <p:nvSpPr>
          <p:cNvPr id="34819" name="灯片编号占位符 5">
            <a:extLst>
              <a:ext uri="{FF2B5EF4-FFF2-40B4-BE49-F238E27FC236}">
                <a16:creationId xmlns:a16="http://schemas.microsoft.com/office/drawing/2014/main" id="{63EA7D38-9DA0-908A-822F-CCE198B7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90F0D7-8BBF-4139-8130-496586E6CD3E}" type="slidenum"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B178989-9509-6B88-BA50-2BB917281C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1484313"/>
            <a:ext cx="8229600" cy="4686300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800" dirty="0"/>
              <a:t>DSP</a:t>
            </a:r>
            <a:r>
              <a:rPr lang="zh-CN" altLang="en-US" sz="2800" dirty="0"/>
              <a:t>基本概念、特点、开发流程</a:t>
            </a:r>
            <a:endParaRPr lang="en-US" altLang="zh-CN" sz="2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800" dirty="0"/>
              <a:t>C641X DSP </a:t>
            </a:r>
            <a:r>
              <a:rPr lang="zh-CN" altLang="en-US" sz="2800" dirty="0"/>
              <a:t>体系架构</a:t>
            </a:r>
            <a:endParaRPr lang="en-US" altLang="zh-CN" sz="2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800" dirty="0"/>
              <a:t>FLASH</a:t>
            </a:r>
            <a:r>
              <a:rPr lang="zh-CN" altLang="en-US" sz="2800" dirty="0"/>
              <a:t>、</a:t>
            </a:r>
            <a:r>
              <a:rPr lang="en-US" altLang="zh-CN" sz="2800" dirty="0"/>
              <a:t>FIFO</a:t>
            </a:r>
            <a:r>
              <a:rPr lang="zh-CN" altLang="en-US" sz="2800" dirty="0"/>
              <a:t>存储器接口技术</a:t>
            </a:r>
            <a:endParaRPr lang="en-US" altLang="zh-CN" sz="2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800" dirty="0"/>
              <a:t>DSP</a:t>
            </a:r>
            <a:r>
              <a:rPr lang="zh-CN" altLang="en-US" sz="2800" dirty="0"/>
              <a:t>可编程存储器接口技术</a:t>
            </a:r>
          </a:p>
          <a:p>
            <a:pPr eaLnBrk="1" hangingPunct="1">
              <a:defRPr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07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0372AA7-706C-5FDA-B817-EF70D4817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476250"/>
            <a:ext cx="7624763" cy="8159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3600" b="1" dirty="0">
                <a:latin typeface="+mj-ea"/>
              </a:rPr>
              <a:t>10.1 </a:t>
            </a:r>
            <a:r>
              <a:rPr lang="zh-CN" altLang="en-US" sz="3600" b="1" dirty="0">
                <a:latin typeface="+mj-ea"/>
              </a:rPr>
              <a:t>国产</a:t>
            </a:r>
            <a:r>
              <a:rPr lang="en-US" altLang="zh-CN" sz="3600" b="1" dirty="0">
                <a:latin typeface="+mj-ea"/>
              </a:rPr>
              <a:t>DSP—</a:t>
            </a:r>
            <a:r>
              <a:rPr lang="zh-CN" altLang="en-US" sz="3600" b="1" dirty="0">
                <a:latin typeface="+mj-ea"/>
              </a:rPr>
              <a:t>仿制之路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CB636D4-B777-9DD1-50BD-474AC7966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2275" y="1371600"/>
            <a:ext cx="8416925" cy="47244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latin typeface="+mn-ea"/>
              </a:rPr>
              <a:t>上海交大“汉芯”丑闻</a:t>
            </a: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2003</a:t>
            </a:r>
            <a:r>
              <a:rPr lang="zh-CN" altLang="en-US" sz="2800" dirty="0">
                <a:latin typeface="+mn-ea"/>
              </a:rPr>
              <a:t>年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>
                <a:latin typeface="+mn-ea"/>
              </a:rPr>
              <a:t>月 推出“汉芯一号”</a:t>
            </a: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dirty="0">
                <a:latin typeface="+mn-ea"/>
              </a:rPr>
              <a:t>   2006</a:t>
            </a:r>
            <a:r>
              <a:rPr lang="zh-CN" altLang="en-US" sz="2800" dirty="0">
                <a:latin typeface="+mn-ea"/>
              </a:rPr>
              <a:t>年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>
                <a:latin typeface="+mn-ea"/>
              </a:rPr>
              <a:t>月 “汉芯”造假暴露 打磨</a:t>
            </a:r>
            <a:r>
              <a:rPr lang="en-US" altLang="zh-CN" sz="2800" dirty="0">
                <a:latin typeface="+mn-ea"/>
              </a:rPr>
              <a:t>MOTO</a:t>
            </a:r>
            <a:endParaRPr lang="en-US" altLang="zh-CN" sz="2800" dirty="0"/>
          </a:p>
          <a:p>
            <a:pPr marL="0" indent="0" eaLnBrk="1" hangingPunct="1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latin typeface="+mn-ea"/>
              </a:rPr>
              <a:t>国防科技大学仿制出</a:t>
            </a:r>
            <a:r>
              <a:rPr lang="en-US" altLang="zh-CN" sz="2800" dirty="0">
                <a:latin typeface="+mn-ea"/>
              </a:rPr>
              <a:t>TI</a:t>
            </a:r>
            <a:r>
              <a:rPr lang="zh-CN" altLang="en-US" sz="2800" dirty="0">
                <a:latin typeface="+mn-ea"/>
              </a:rPr>
              <a:t>公司</a:t>
            </a:r>
            <a:r>
              <a:rPr lang="en-US" altLang="zh-CN" sz="2800" dirty="0">
                <a:latin typeface="+mn-ea"/>
              </a:rPr>
              <a:t>C6000</a:t>
            </a:r>
            <a:r>
              <a:rPr lang="zh-CN" altLang="en-US" sz="2800" dirty="0">
                <a:latin typeface="+mn-ea"/>
              </a:rPr>
              <a:t>系列</a:t>
            </a:r>
            <a:r>
              <a:rPr lang="en-US" altLang="zh-CN" sz="2800" dirty="0">
                <a:latin typeface="+mn-ea"/>
              </a:rPr>
              <a:t>DSP  </a:t>
            </a:r>
            <a:r>
              <a:rPr lang="zh-CN" altLang="en-US" sz="2800" dirty="0">
                <a:latin typeface="+mn-ea"/>
              </a:rPr>
              <a:t>“飞腾”系列</a:t>
            </a: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latin typeface="+mn-ea"/>
              </a:rPr>
              <a:t>中科院电子院仿制</a:t>
            </a:r>
            <a:r>
              <a:rPr lang="en-US" altLang="zh-CN" sz="2800" dirty="0">
                <a:latin typeface="+mn-ea"/>
              </a:rPr>
              <a:t>TI</a:t>
            </a:r>
            <a:r>
              <a:rPr lang="zh-CN" altLang="en-US" sz="2800" dirty="0">
                <a:latin typeface="+mn-ea"/>
              </a:rPr>
              <a:t>公司</a:t>
            </a:r>
            <a:r>
              <a:rPr lang="en-US" altLang="zh-CN" sz="2800" dirty="0">
                <a:latin typeface="+mn-ea"/>
              </a:rPr>
              <a:t>TMS320C6455</a:t>
            </a:r>
          </a:p>
          <a:p>
            <a:pPr marL="0" indent="0" eaLnBrk="1" hangingPunct="1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b="1" dirty="0"/>
              <a:t> </a:t>
            </a:r>
          </a:p>
        </p:txBody>
      </p:sp>
      <p:sp>
        <p:nvSpPr>
          <p:cNvPr id="40964" name="灯片编号占位符 2">
            <a:extLst>
              <a:ext uri="{FF2B5EF4-FFF2-40B4-BE49-F238E27FC236}">
                <a16:creationId xmlns:a16="http://schemas.microsoft.com/office/drawing/2014/main" id="{3547360A-D17E-6445-5B9E-D14EEA69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4C5426-644C-4DF7-BA7E-8D901E76D756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精装书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时装设计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11410</TotalTime>
  <Words>3949</Words>
  <Application>Microsoft Office PowerPoint</Application>
  <PresentationFormat>全屏显示(4:3)</PresentationFormat>
  <Paragraphs>743</Paragraphs>
  <Slides>85</Slides>
  <Notes>7</Notes>
  <HiddenSlides>2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85</vt:i4>
      </vt:variant>
    </vt:vector>
  </HeadingPairs>
  <TitlesOfParts>
    <vt:vector size="102" baseType="lpstr">
      <vt:lpstr>黑体</vt:lpstr>
      <vt:lpstr>华文新魏</vt:lpstr>
      <vt:lpstr>华文中宋</vt:lpstr>
      <vt:lpstr>宋体</vt:lpstr>
      <vt:lpstr>微软雅黑 Light</vt:lpstr>
      <vt:lpstr>Arial</vt:lpstr>
      <vt:lpstr>Arial Black</vt:lpstr>
      <vt:lpstr>Gill Sans MT</vt:lpstr>
      <vt:lpstr>Tahoma</vt:lpstr>
      <vt:lpstr>Times New Roman</vt:lpstr>
      <vt:lpstr>Wingdings</vt:lpstr>
      <vt:lpstr>Wingdings 2</vt:lpstr>
      <vt:lpstr>暗香扑面</vt:lpstr>
      <vt:lpstr>Visio</vt:lpstr>
      <vt:lpstr>Paintbrush Picture</vt:lpstr>
      <vt:lpstr>Image</vt:lpstr>
      <vt:lpstr>Visio.Drawing.11</vt:lpstr>
      <vt:lpstr>PowerPoint 演示文稿</vt:lpstr>
      <vt:lpstr>本章目标</vt:lpstr>
      <vt:lpstr>10.1 基本概念</vt:lpstr>
      <vt:lpstr>10.1 DSP芯片的发展历程</vt:lpstr>
      <vt:lpstr>10.1 DSP芯片的分类</vt:lpstr>
      <vt:lpstr>10.1 DSP芯片的性能指标</vt:lpstr>
      <vt:lpstr>10.1 DSP芯片的性能指标</vt:lpstr>
      <vt:lpstr>10.1 主要DSP厂商</vt:lpstr>
      <vt:lpstr>10.1 国产DSP—仿制之路</vt:lpstr>
      <vt:lpstr>10.1 国产DSP—自主创新之路</vt:lpstr>
      <vt:lpstr>PowerPoint 演示文稿</vt:lpstr>
      <vt:lpstr>PowerPoint 演示文稿</vt:lpstr>
      <vt:lpstr>10.1 ADI公司的DSP</vt:lpstr>
      <vt:lpstr>10.1 DSP芯片的特点</vt:lpstr>
      <vt:lpstr>10.1 DSP芯片的特点</vt:lpstr>
      <vt:lpstr>10.1 DSP芯片的特点</vt:lpstr>
      <vt:lpstr>10.1 DSP芯片的特点</vt:lpstr>
      <vt:lpstr>10.1 DSP芯片的特点</vt:lpstr>
      <vt:lpstr>10.1 DSP芯片的特点</vt:lpstr>
      <vt:lpstr>10.1 DSP芯片的特点</vt:lpstr>
      <vt:lpstr>10.1 DSP芯片的特点</vt:lpstr>
      <vt:lpstr>10.2 DSP系统的设计过程</vt:lpstr>
      <vt:lpstr>10.2 图像处理DSP选型原则</vt:lpstr>
      <vt:lpstr>10.2 C6000系列DSP开发工具</vt:lpstr>
      <vt:lpstr>10.2 C6000系列DSP开发方式</vt:lpstr>
      <vt:lpstr>10.2 集成开发环境CCS</vt:lpstr>
      <vt:lpstr>10.2 DSP软件开发流程</vt:lpstr>
      <vt:lpstr>10.3 TMS320C64x体系结构</vt:lpstr>
      <vt:lpstr>10.3 C6000系列DSP的功能组成</vt:lpstr>
      <vt:lpstr>10.3 C64x的内核</vt:lpstr>
      <vt:lpstr>10.3 内核功能单元</vt:lpstr>
      <vt:lpstr>10.3 控制寄存器组</vt:lpstr>
      <vt:lpstr>10.3 C64X的中断</vt:lpstr>
      <vt:lpstr>10.3 C64X的缺省中断源</vt:lpstr>
      <vt:lpstr>10.3 中断服务表IST</vt:lpstr>
      <vt:lpstr>10.3 中断响应过程</vt:lpstr>
      <vt:lpstr>10.3 C64x内存结构</vt:lpstr>
      <vt:lpstr>10.3 L1/L2两级结构</vt:lpstr>
      <vt:lpstr>10.3 L2模式可配：调节SRAM和Cache比列</vt:lpstr>
      <vt:lpstr>10.3 EDMA控制器组成</vt:lpstr>
      <vt:lpstr>10.3 EDMA控制器功能</vt:lpstr>
      <vt:lpstr>10.3 EDMA的启动</vt:lpstr>
      <vt:lpstr>10.3 EDMA与CPU之间关系</vt:lpstr>
      <vt:lpstr>10.3 外部存储器接口EMIF</vt:lpstr>
      <vt:lpstr>10.3 EMIF控制寄存器</vt:lpstr>
      <vt:lpstr>10.3 EMIF控制寄存器</vt:lpstr>
      <vt:lpstr>10.3 全局控制寄存器 GBLCTL</vt:lpstr>
      <vt:lpstr>10.3 CE空间控制寄存器 CExCTL</vt:lpstr>
      <vt:lpstr>10.3 CE空间二级控制寄存器 CExSEC</vt:lpstr>
      <vt:lpstr>10.4 存储器的分类</vt:lpstr>
      <vt:lpstr>10.4 图像处理系统中的存储器</vt:lpstr>
      <vt:lpstr>10.4 图像处理中的数据存储器</vt:lpstr>
      <vt:lpstr>慢速模块与快速处理模块的数据同步</vt:lpstr>
      <vt:lpstr>10.4 程序存储器—FLASH</vt:lpstr>
      <vt:lpstr>10.4 NOR FLASH—SST39VF080</vt:lpstr>
      <vt:lpstr>10.4 NOR FLASH—SST39VF080</vt:lpstr>
      <vt:lpstr>10.4 NOR FLASH—SST39VF080</vt:lpstr>
      <vt:lpstr>10.4 理解电路时序图</vt:lpstr>
      <vt:lpstr>10.4 SST39VF080读操作时序</vt:lpstr>
      <vt:lpstr>10.4 SST39VF080读操作时序</vt:lpstr>
      <vt:lpstr>10.4 擦除流程</vt:lpstr>
      <vt:lpstr>10.4 字节编程流程</vt:lpstr>
      <vt:lpstr>10.4 字节编程时序</vt:lpstr>
      <vt:lpstr>10.4 字节编程时序</vt:lpstr>
      <vt:lpstr>10.4 操作命令序列</vt:lpstr>
      <vt:lpstr>10.4 EMIF可编程异步接口</vt:lpstr>
      <vt:lpstr>10.4 EMIF可编程异步接口</vt:lpstr>
      <vt:lpstr>10.4 EMIF可编程异步接口</vt:lpstr>
      <vt:lpstr>10.4 EMIF异步接口读时序</vt:lpstr>
      <vt:lpstr>10.4 EMIF异步接口写时序</vt:lpstr>
      <vt:lpstr>10.5 数据存储器— FIFO</vt:lpstr>
      <vt:lpstr>10.5 数据存储器— FIFO</vt:lpstr>
      <vt:lpstr>10.5 FIFO的使用场合</vt:lpstr>
      <vt:lpstr>10.5 FIFO的使用场合</vt:lpstr>
      <vt:lpstr>10.5 FIFO器件 IDT72V36110</vt:lpstr>
      <vt:lpstr>10.5 FIFO-IDT72V36110功能框图</vt:lpstr>
      <vt:lpstr>10.5 FIFO-IDT72V36110模式设置</vt:lpstr>
      <vt:lpstr>10.5 标准模式读时序</vt:lpstr>
      <vt:lpstr>10.5 FWFT模式读时序</vt:lpstr>
      <vt:lpstr>10.5 EMIF可编程同步接口</vt:lpstr>
      <vt:lpstr>10.5 同步FIFO接口</vt:lpstr>
      <vt:lpstr>10.5 可编程同步接口–写FIFO</vt:lpstr>
      <vt:lpstr>10.5 可编程同步接口—读FWFT模式FIFO</vt:lpstr>
      <vt:lpstr>10.5 可编程同步接口—读标准模式FIFO</vt:lpstr>
      <vt:lpstr>总  结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五、DSP的外设资源</dc:title>
  <dc:creator>mynew</dc:creator>
  <cp:lastModifiedBy>瀚宇 颜</cp:lastModifiedBy>
  <cp:revision>769</cp:revision>
  <dcterms:created xsi:type="dcterms:W3CDTF">2005-11-09T11:58:45Z</dcterms:created>
  <dcterms:modified xsi:type="dcterms:W3CDTF">2024-05-10T14:08:22Z</dcterms:modified>
</cp:coreProperties>
</file>